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315" r:id="rId5"/>
    <p:sldId id="425" r:id="rId6"/>
    <p:sldId id="426" r:id="rId7"/>
    <p:sldId id="424" r:id="rId8"/>
    <p:sldId id="433" r:id="rId9"/>
    <p:sldId id="415" r:id="rId10"/>
    <p:sldId id="427" r:id="rId11"/>
    <p:sldId id="432" r:id="rId12"/>
    <p:sldId id="399" r:id="rId13"/>
    <p:sldId id="428" r:id="rId14"/>
    <p:sldId id="430" r:id="rId15"/>
    <p:sldId id="431" r:id="rId16"/>
    <p:sldId id="407" r:id="rId17"/>
    <p:sldId id="307" r:id="rId18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  <a:srgbClr val="FF0000"/>
    <a:srgbClr val="0099FF"/>
    <a:srgbClr val="00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264" y="-72"/>
      </p:cViewPr>
      <p:guideLst>
        <p:guide orient="horz" pos="2256"/>
        <p:guide pos="3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252"/>
    </p:cViewPr>
  </p:sorterViewPr>
  <p:notesViewPr>
    <p:cSldViewPr snapToObjects="1">
      <p:cViewPr varScale="1">
        <p:scale>
          <a:sx n="87" d="100"/>
          <a:sy n="87" d="100"/>
        </p:scale>
        <p:origin x="-1914" y="-7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rko\Documents\VIDEO\VIDSTA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rko\Documents\VIDEO\VIDSTAT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rko\Documents\VIDEO\VIDSTAT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STRO\METREC\STRMFIND\201205\000.csv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STRO\METEOR\DATEN\12sda\s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59421296296296"/>
          <c:y val="6.4516207201127287E-2"/>
          <c:w val="0.83279467592592593"/>
          <c:h val="0.823822338106702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'1999-2013'!$Q$187:$Q$200</c:f>
              <c:numCache>
                <c:formatCode>0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'1999-2013'!$R$187:$R$200</c:f>
              <c:numCache>
                <c:formatCode>#,##0</c:formatCode>
                <c:ptCount val="14"/>
                <c:pt idx="0">
                  <c:v>117</c:v>
                </c:pt>
                <c:pt idx="1">
                  <c:v>248</c:v>
                </c:pt>
                <c:pt idx="2">
                  <c:v>293</c:v>
                </c:pt>
                <c:pt idx="3">
                  <c:v>318</c:v>
                </c:pt>
                <c:pt idx="4">
                  <c:v>357</c:v>
                </c:pt>
                <c:pt idx="5">
                  <c:v>351</c:v>
                </c:pt>
                <c:pt idx="6">
                  <c:v>356</c:v>
                </c:pt>
                <c:pt idx="7">
                  <c:v>365</c:v>
                </c:pt>
                <c:pt idx="8">
                  <c:v>364</c:v>
                </c:pt>
                <c:pt idx="9">
                  <c:v>366</c:v>
                </c:pt>
                <c:pt idx="10">
                  <c:v>365</c:v>
                </c:pt>
                <c:pt idx="11">
                  <c:v>365</c:v>
                </c:pt>
                <c:pt idx="12">
                  <c:v>365</c:v>
                </c:pt>
                <c:pt idx="13">
                  <c:v>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0306048"/>
        <c:axId val="90307584"/>
      </c:barChart>
      <c:catAx>
        <c:axId val="9030604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FFFF99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de-DE"/>
          </a:p>
        </c:txPr>
        <c:crossAx val="90307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307584"/>
        <c:scaling>
          <c:orientation val="minMax"/>
          <c:max val="365"/>
          <c:min val="0"/>
        </c:scaling>
        <c:delete val="0"/>
        <c:axPos val="l"/>
        <c:majorGridlines>
          <c:spPr>
            <a:ln w="3175">
              <a:solidFill>
                <a:srgbClr val="FFFF9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# Observing Nights</a:t>
                </a:r>
              </a:p>
            </c:rich>
          </c:tx>
          <c:layout>
            <c:manualLayout>
              <c:xMode val="edge"/>
              <c:yMode val="edge"/>
              <c:x val="5.3532407407407409E-3"/>
              <c:y val="0.3250626984126984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FFFF99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0306048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FFFF99"/>
          </a:solidFill>
          <a:latin typeface="+mj-lt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287685185185185"/>
          <c:y val="7.3654390934844188E-2"/>
          <c:w val="0.79101296296296297"/>
          <c:h val="0.798866855524079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'1999-2013'!$Q$187:$Q$200</c:f>
              <c:numCache>
                <c:formatCode>0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'1999-2013'!$T$187:$T$200</c:f>
              <c:numCache>
                <c:formatCode>#,##0</c:formatCode>
                <c:ptCount val="14"/>
                <c:pt idx="0">
                  <c:v>1021.7</c:v>
                </c:pt>
                <c:pt idx="1">
                  <c:v>2506.1</c:v>
                </c:pt>
                <c:pt idx="2">
                  <c:v>4523.4999999999991</c:v>
                </c:pt>
                <c:pt idx="3">
                  <c:v>5866</c:v>
                </c:pt>
                <c:pt idx="4">
                  <c:v>9613.7000000000007</c:v>
                </c:pt>
                <c:pt idx="5">
                  <c:v>7375.9</c:v>
                </c:pt>
                <c:pt idx="6">
                  <c:v>9543.2000000000007</c:v>
                </c:pt>
                <c:pt idx="7">
                  <c:v>14982.6</c:v>
                </c:pt>
                <c:pt idx="8">
                  <c:v>16932.399999999994</c:v>
                </c:pt>
                <c:pt idx="9">
                  <c:v>22983.7</c:v>
                </c:pt>
                <c:pt idx="10">
                  <c:v>32291.300000000003</c:v>
                </c:pt>
                <c:pt idx="11">
                  <c:v>35488.80000000001</c:v>
                </c:pt>
                <c:pt idx="12">
                  <c:v>69062.700000000012</c:v>
                </c:pt>
                <c:pt idx="13">
                  <c:v>93519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0757760"/>
        <c:axId val="90763648"/>
      </c:barChart>
      <c:catAx>
        <c:axId val="9075776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FFFF99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de-DE"/>
          </a:p>
        </c:txPr>
        <c:crossAx val="90763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763648"/>
        <c:scaling>
          <c:orientation val="minMax"/>
        </c:scaling>
        <c:delete val="0"/>
        <c:axPos val="l"/>
        <c:majorGridlines>
          <c:spPr>
            <a:ln w="3175">
              <a:solidFill>
                <a:srgbClr val="FFFF9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Effective Observing Time [h]</a:t>
                </a:r>
              </a:p>
            </c:rich>
          </c:tx>
          <c:layout>
            <c:manualLayout>
              <c:xMode val="edge"/>
              <c:yMode val="edge"/>
              <c:x val="5.3532407407407409E-3"/>
              <c:y val="0.2152976190476190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FFFF99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0757760"/>
        <c:crosses val="autoZero"/>
        <c:crossBetween val="between"/>
        <c:majorUnit val="20000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FFFF99"/>
          </a:solidFill>
          <a:latin typeface="+mj-lt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159328703703703"/>
          <c:y val="7.1038440911140574E-2"/>
          <c:w val="0.783363425925926"/>
          <c:h val="0.806013079568710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'1999-2013'!$Q$187:$Q$200</c:f>
              <c:numCache>
                <c:formatCode>0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'1999-2013'!$U$187:$U$200</c:f>
              <c:numCache>
                <c:formatCode>#,##0</c:formatCode>
                <c:ptCount val="14"/>
                <c:pt idx="0">
                  <c:v>8352</c:v>
                </c:pt>
                <c:pt idx="1">
                  <c:v>12852</c:v>
                </c:pt>
                <c:pt idx="2">
                  <c:v>31646</c:v>
                </c:pt>
                <c:pt idx="3">
                  <c:v>23258</c:v>
                </c:pt>
                <c:pt idx="4">
                  <c:v>36389</c:v>
                </c:pt>
                <c:pt idx="5">
                  <c:v>25205</c:v>
                </c:pt>
                <c:pt idx="6">
                  <c:v>40770</c:v>
                </c:pt>
                <c:pt idx="7">
                  <c:v>69844</c:v>
                </c:pt>
                <c:pt idx="8">
                  <c:v>75053</c:v>
                </c:pt>
                <c:pt idx="9">
                  <c:v>92323</c:v>
                </c:pt>
                <c:pt idx="10">
                  <c:v>138765</c:v>
                </c:pt>
                <c:pt idx="11">
                  <c:v>192050</c:v>
                </c:pt>
                <c:pt idx="12">
                  <c:v>312099</c:v>
                </c:pt>
                <c:pt idx="13">
                  <c:v>353364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1377664"/>
        <c:axId val="91379200"/>
      </c:barChart>
      <c:catAx>
        <c:axId val="9137766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175">
            <a:solidFill>
              <a:srgbClr val="FFFF99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de-DE"/>
          </a:p>
        </c:txPr>
        <c:crossAx val="9137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1379200"/>
        <c:scaling>
          <c:orientation val="minMax"/>
        </c:scaling>
        <c:delete val="0"/>
        <c:axPos val="l"/>
        <c:majorGridlines>
          <c:spPr>
            <a:ln w="3175">
              <a:solidFill>
                <a:srgbClr val="FFFF9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# Meteors</a:t>
                </a:r>
              </a:p>
            </c:rich>
          </c:tx>
          <c:layout>
            <c:manualLayout>
              <c:xMode val="edge"/>
              <c:yMode val="edge"/>
              <c:x val="2.4979166666666643E-3"/>
              <c:y val="0.3902869047619048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FFFF99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1377664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FFFF99"/>
          </a:solidFill>
          <a:latin typeface="+mj-lt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ndard"/>
        <c:varyColors val="0"/>
        <c:ser>
          <c:idx val="1"/>
          <c:order val="0"/>
          <c:spPr>
            <a:solidFill>
              <a:srgbClr val="FFFF99"/>
            </a:solidFill>
          </c:spPr>
          <c:cat>
            <c:numRef>
              <c:f>statistics!$A$1:$A$360</c:f>
              <c:numCache>
                <c:formatCode>General</c:formatCode>
                <c:ptCount val="3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</c:numCache>
            </c:numRef>
          </c:cat>
          <c:val>
            <c:numRef>
              <c:f>statistics!$B$1:$B$360</c:f>
              <c:numCache>
                <c:formatCode>General</c:formatCode>
                <c:ptCount val="360"/>
                <c:pt idx="0">
                  <c:v>2627</c:v>
                </c:pt>
                <c:pt idx="1">
                  <c:v>2982</c:v>
                </c:pt>
                <c:pt idx="2">
                  <c:v>3168</c:v>
                </c:pt>
                <c:pt idx="3">
                  <c:v>2862</c:v>
                </c:pt>
                <c:pt idx="4">
                  <c:v>2537</c:v>
                </c:pt>
                <c:pt idx="5">
                  <c:v>2038</c:v>
                </c:pt>
                <c:pt idx="6">
                  <c:v>1904</c:v>
                </c:pt>
                <c:pt idx="7">
                  <c:v>2168</c:v>
                </c:pt>
                <c:pt idx="8">
                  <c:v>2195</c:v>
                </c:pt>
                <c:pt idx="9">
                  <c:v>2328</c:v>
                </c:pt>
                <c:pt idx="10">
                  <c:v>2346</c:v>
                </c:pt>
                <c:pt idx="11">
                  <c:v>2518</c:v>
                </c:pt>
                <c:pt idx="12">
                  <c:v>2836</c:v>
                </c:pt>
                <c:pt idx="13">
                  <c:v>2620</c:v>
                </c:pt>
                <c:pt idx="14">
                  <c:v>2403</c:v>
                </c:pt>
                <c:pt idx="15">
                  <c:v>2608</c:v>
                </c:pt>
                <c:pt idx="16">
                  <c:v>3475</c:v>
                </c:pt>
                <c:pt idx="17">
                  <c:v>4079</c:v>
                </c:pt>
                <c:pt idx="18">
                  <c:v>4306</c:v>
                </c:pt>
                <c:pt idx="19">
                  <c:v>3669</c:v>
                </c:pt>
                <c:pt idx="20">
                  <c:v>2622</c:v>
                </c:pt>
                <c:pt idx="21">
                  <c:v>2407</c:v>
                </c:pt>
                <c:pt idx="22">
                  <c:v>2360</c:v>
                </c:pt>
                <c:pt idx="23">
                  <c:v>2449</c:v>
                </c:pt>
                <c:pt idx="24">
                  <c:v>2960</c:v>
                </c:pt>
                <c:pt idx="25">
                  <c:v>3098</c:v>
                </c:pt>
                <c:pt idx="26">
                  <c:v>2520</c:v>
                </c:pt>
                <c:pt idx="27">
                  <c:v>2499</c:v>
                </c:pt>
                <c:pt idx="28">
                  <c:v>2793</c:v>
                </c:pt>
                <c:pt idx="29">
                  <c:v>3235</c:v>
                </c:pt>
                <c:pt idx="30">
                  <c:v>4140</c:v>
                </c:pt>
                <c:pt idx="31">
                  <c:v>5574</c:v>
                </c:pt>
                <c:pt idx="32">
                  <c:v>7806</c:v>
                </c:pt>
                <c:pt idx="33">
                  <c:v>6570</c:v>
                </c:pt>
                <c:pt idx="34">
                  <c:v>3848</c:v>
                </c:pt>
                <c:pt idx="35">
                  <c:v>3236</c:v>
                </c:pt>
                <c:pt idx="36">
                  <c:v>2426</c:v>
                </c:pt>
                <c:pt idx="37">
                  <c:v>1962</c:v>
                </c:pt>
                <c:pt idx="38">
                  <c:v>1766</c:v>
                </c:pt>
                <c:pt idx="39">
                  <c:v>1883</c:v>
                </c:pt>
                <c:pt idx="40">
                  <c:v>2274</c:v>
                </c:pt>
                <c:pt idx="41">
                  <c:v>2448</c:v>
                </c:pt>
                <c:pt idx="42">
                  <c:v>2776</c:v>
                </c:pt>
                <c:pt idx="43">
                  <c:v>2984</c:v>
                </c:pt>
                <c:pt idx="44">
                  <c:v>3670</c:v>
                </c:pt>
                <c:pt idx="45">
                  <c:v>4522</c:v>
                </c:pt>
                <c:pt idx="46">
                  <c:v>4381</c:v>
                </c:pt>
                <c:pt idx="47">
                  <c:v>3627</c:v>
                </c:pt>
                <c:pt idx="48">
                  <c:v>3468</c:v>
                </c:pt>
                <c:pt idx="49">
                  <c:v>3664</c:v>
                </c:pt>
                <c:pt idx="50">
                  <c:v>3129</c:v>
                </c:pt>
                <c:pt idx="51">
                  <c:v>2906</c:v>
                </c:pt>
                <c:pt idx="52">
                  <c:v>2701</c:v>
                </c:pt>
                <c:pt idx="53">
                  <c:v>2032</c:v>
                </c:pt>
                <c:pt idx="54">
                  <c:v>1482</c:v>
                </c:pt>
                <c:pt idx="55">
                  <c:v>1458</c:v>
                </c:pt>
                <c:pt idx="56">
                  <c:v>1958</c:v>
                </c:pt>
                <c:pt idx="57">
                  <c:v>2318</c:v>
                </c:pt>
                <c:pt idx="58">
                  <c:v>2239</c:v>
                </c:pt>
                <c:pt idx="59">
                  <c:v>2154</c:v>
                </c:pt>
                <c:pt idx="60">
                  <c:v>2185</c:v>
                </c:pt>
                <c:pt idx="61">
                  <c:v>2358</c:v>
                </c:pt>
                <c:pt idx="62">
                  <c:v>2392</c:v>
                </c:pt>
                <c:pt idx="63">
                  <c:v>2477</c:v>
                </c:pt>
                <c:pt idx="64">
                  <c:v>2772</c:v>
                </c:pt>
                <c:pt idx="65">
                  <c:v>2435</c:v>
                </c:pt>
                <c:pt idx="66">
                  <c:v>1920</c:v>
                </c:pt>
                <c:pt idx="67">
                  <c:v>1939</c:v>
                </c:pt>
                <c:pt idx="68">
                  <c:v>2352</c:v>
                </c:pt>
                <c:pt idx="69">
                  <c:v>2406</c:v>
                </c:pt>
                <c:pt idx="70">
                  <c:v>2328</c:v>
                </c:pt>
                <c:pt idx="71">
                  <c:v>2124</c:v>
                </c:pt>
                <c:pt idx="72">
                  <c:v>1984</c:v>
                </c:pt>
                <c:pt idx="73">
                  <c:v>1989</c:v>
                </c:pt>
                <c:pt idx="74">
                  <c:v>1817</c:v>
                </c:pt>
                <c:pt idx="75">
                  <c:v>1797</c:v>
                </c:pt>
                <c:pt idx="76">
                  <c:v>1738</c:v>
                </c:pt>
                <c:pt idx="77">
                  <c:v>1915</c:v>
                </c:pt>
                <c:pt idx="78">
                  <c:v>2184</c:v>
                </c:pt>
                <c:pt idx="79">
                  <c:v>2200</c:v>
                </c:pt>
                <c:pt idx="80">
                  <c:v>2199</c:v>
                </c:pt>
                <c:pt idx="81">
                  <c:v>2162</c:v>
                </c:pt>
                <c:pt idx="82">
                  <c:v>2212</c:v>
                </c:pt>
                <c:pt idx="83">
                  <c:v>2453</c:v>
                </c:pt>
                <c:pt idx="84">
                  <c:v>2293</c:v>
                </c:pt>
                <c:pt idx="85">
                  <c:v>2261</c:v>
                </c:pt>
                <c:pt idx="86">
                  <c:v>2430</c:v>
                </c:pt>
                <c:pt idx="87">
                  <c:v>2438</c:v>
                </c:pt>
                <c:pt idx="88">
                  <c:v>2716</c:v>
                </c:pt>
                <c:pt idx="89">
                  <c:v>2730</c:v>
                </c:pt>
                <c:pt idx="90">
                  <c:v>2865</c:v>
                </c:pt>
                <c:pt idx="91">
                  <c:v>3082</c:v>
                </c:pt>
                <c:pt idx="92">
                  <c:v>3342</c:v>
                </c:pt>
                <c:pt idx="93">
                  <c:v>3391</c:v>
                </c:pt>
                <c:pt idx="94">
                  <c:v>3208</c:v>
                </c:pt>
                <c:pt idx="95">
                  <c:v>3113</c:v>
                </c:pt>
                <c:pt idx="96">
                  <c:v>3159</c:v>
                </c:pt>
                <c:pt idx="97">
                  <c:v>3218</c:v>
                </c:pt>
                <c:pt idx="98">
                  <c:v>2710</c:v>
                </c:pt>
                <c:pt idx="99">
                  <c:v>2777</c:v>
                </c:pt>
                <c:pt idx="100">
                  <c:v>3423</c:v>
                </c:pt>
                <c:pt idx="101">
                  <c:v>3508</c:v>
                </c:pt>
                <c:pt idx="102">
                  <c:v>3131</c:v>
                </c:pt>
                <c:pt idx="103">
                  <c:v>3030</c:v>
                </c:pt>
                <c:pt idx="104">
                  <c:v>3265</c:v>
                </c:pt>
                <c:pt idx="105">
                  <c:v>3286</c:v>
                </c:pt>
                <c:pt idx="106">
                  <c:v>3837</c:v>
                </c:pt>
                <c:pt idx="107">
                  <c:v>4275</c:v>
                </c:pt>
                <c:pt idx="108">
                  <c:v>4202</c:v>
                </c:pt>
                <c:pt idx="109">
                  <c:v>4532</c:v>
                </c:pt>
                <c:pt idx="110">
                  <c:v>4473</c:v>
                </c:pt>
                <c:pt idx="111">
                  <c:v>4287</c:v>
                </c:pt>
                <c:pt idx="112">
                  <c:v>4587</c:v>
                </c:pt>
                <c:pt idx="113">
                  <c:v>5454</c:v>
                </c:pt>
                <c:pt idx="114">
                  <c:v>5759</c:v>
                </c:pt>
                <c:pt idx="115">
                  <c:v>5067</c:v>
                </c:pt>
                <c:pt idx="116">
                  <c:v>4772</c:v>
                </c:pt>
                <c:pt idx="117">
                  <c:v>5259</c:v>
                </c:pt>
                <c:pt idx="118">
                  <c:v>5630</c:v>
                </c:pt>
                <c:pt idx="119">
                  <c:v>5404</c:v>
                </c:pt>
                <c:pt idx="120">
                  <c:v>4661</c:v>
                </c:pt>
                <c:pt idx="121">
                  <c:v>4880</c:v>
                </c:pt>
                <c:pt idx="122">
                  <c:v>5463</c:v>
                </c:pt>
                <c:pt idx="123">
                  <c:v>6295</c:v>
                </c:pt>
                <c:pt idx="124">
                  <c:v>8292</c:v>
                </c:pt>
                <c:pt idx="125">
                  <c:v>9241</c:v>
                </c:pt>
                <c:pt idx="126">
                  <c:v>9929</c:v>
                </c:pt>
                <c:pt idx="127">
                  <c:v>9505</c:v>
                </c:pt>
                <c:pt idx="128">
                  <c:v>9869</c:v>
                </c:pt>
                <c:pt idx="129">
                  <c:v>11758</c:v>
                </c:pt>
                <c:pt idx="130">
                  <c:v>11254</c:v>
                </c:pt>
                <c:pt idx="131">
                  <c:v>9323</c:v>
                </c:pt>
                <c:pt idx="132">
                  <c:v>9747</c:v>
                </c:pt>
                <c:pt idx="133">
                  <c:v>10664</c:v>
                </c:pt>
                <c:pt idx="134">
                  <c:v>10353</c:v>
                </c:pt>
                <c:pt idx="135">
                  <c:v>10522</c:v>
                </c:pt>
                <c:pt idx="136">
                  <c:v>11527</c:v>
                </c:pt>
                <c:pt idx="137">
                  <c:v>15459</c:v>
                </c:pt>
                <c:pt idx="138">
                  <c:v>19955</c:v>
                </c:pt>
                <c:pt idx="139">
                  <c:v>29426</c:v>
                </c:pt>
                <c:pt idx="140">
                  <c:v>34846</c:v>
                </c:pt>
                <c:pt idx="141">
                  <c:v>25117</c:v>
                </c:pt>
                <c:pt idx="142">
                  <c:v>16052</c:v>
                </c:pt>
                <c:pt idx="143">
                  <c:v>14101</c:v>
                </c:pt>
                <c:pt idx="144">
                  <c:v>11719</c:v>
                </c:pt>
                <c:pt idx="145">
                  <c:v>10486</c:v>
                </c:pt>
                <c:pt idx="146">
                  <c:v>10933</c:v>
                </c:pt>
                <c:pt idx="147">
                  <c:v>10502</c:v>
                </c:pt>
                <c:pt idx="148">
                  <c:v>9391</c:v>
                </c:pt>
                <c:pt idx="149">
                  <c:v>7823</c:v>
                </c:pt>
                <c:pt idx="150">
                  <c:v>8006</c:v>
                </c:pt>
                <c:pt idx="151">
                  <c:v>8232</c:v>
                </c:pt>
                <c:pt idx="152">
                  <c:v>8054</c:v>
                </c:pt>
                <c:pt idx="153">
                  <c:v>7756</c:v>
                </c:pt>
                <c:pt idx="154">
                  <c:v>7334</c:v>
                </c:pt>
                <c:pt idx="155">
                  <c:v>7107</c:v>
                </c:pt>
                <c:pt idx="156">
                  <c:v>7019</c:v>
                </c:pt>
                <c:pt idx="157">
                  <c:v>8275</c:v>
                </c:pt>
                <c:pt idx="158">
                  <c:v>9831</c:v>
                </c:pt>
                <c:pt idx="159">
                  <c:v>9934</c:v>
                </c:pt>
                <c:pt idx="160">
                  <c:v>8461</c:v>
                </c:pt>
                <c:pt idx="161">
                  <c:v>6966</c:v>
                </c:pt>
                <c:pt idx="162">
                  <c:v>6721</c:v>
                </c:pt>
                <c:pt idx="163">
                  <c:v>8389</c:v>
                </c:pt>
                <c:pt idx="164">
                  <c:v>8049</c:v>
                </c:pt>
                <c:pt idx="165">
                  <c:v>6017</c:v>
                </c:pt>
                <c:pt idx="166">
                  <c:v>7845</c:v>
                </c:pt>
                <c:pt idx="167">
                  <c:v>8912</c:v>
                </c:pt>
                <c:pt idx="168">
                  <c:v>7938</c:v>
                </c:pt>
                <c:pt idx="169">
                  <c:v>8395</c:v>
                </c:pt>
                <c:pt idx="170">
                  <c:v>8781</c:v>
                </c:pt>
                <c:pt idx="171">
                  <c:v>7497</c:v>
                </c:pt>
                <c:pt idx="172">
                  <c:v>6156</c:v>
                </c:pt>
                <c:pt idx="173">
                  <c:v>5785</c:v>
                </c:pt>
                <c:pt idx="174">
                  <c:v>5333</c:v>
                </c:pt>
                <c:pt idx="175">
                  <c:v>4916</c:v>
                </c:pt>
                <c:pt idx="176">
                  <c:v>5828</c:v>
                </c:pt>
                <c:pt idx="177">
                  <c:v>7848</c:v>
                </c:pt>
                <c:pt idx="178">
                  <c:v>8897</c:v>
                </c:pt>
                <c:pt idx="179">
                  <c:v>9419</c:v>
                </c:pt>
                <c:pt idx="180">
                  <c:v>9796</c:v>
                </c:pt>
                <c:pt idx="181">
                  <c:v>9550</c:v>
                </c:pt>
                <c:pt idx="182">
                  <c:v>9201</c:v>
                </c:pt>
                <c:pt idx="183">
                  <c:v>8799</c:v>
                </c:pt>
                <c:pt idx="184">
                  <c:v>8355</c:v>
                </c:pt>
                <c:pt idx="185">
                  <c:v>8775</c:v>
                </c:pt>
                <c:pt idx="186">
                  <c:v>10033</c:v>
                </c:pt>
                <c:pt idx="187">
                  <c:v>10344</c:v>
                </c:pt>
                <c:pt idx="188">
                  <c:v>9361</c:v>
                </c:pt>
                <c:pt idx="189">
                  <c:v>8858</c:v>
                </c:pt>
                <c:pt idx="190">
                  <c:v>8872</c:v>
                </c:pt>
                <c:pt idx="191">
                  <c:v>8326</c:v>
                </c:pt>
                <c:pt idx="192">
                  <c:v>7324</c:v>
                </c:pt>
                <c:pt idx="193">
                  <c:v>7237</c:v>
                </c:pt>
                <c:pt idx="194">
                  <c:v>8275</c:v>
                </c:pt>
                <c:pt idx="195">
                  <c:v>12011</c:v>
                </c:pt>
                <c:pt idx="196">
                  <c:v>12487</c:v>
                </c:pt>
                <c:pt idx="197">
                  <c:v>10083</c:v>
                </c:pt>
                <c:pt idx="198">
                  <c:v>10174</c:v>
                </c:pt>
                <c:pt idx="199">
                  <c:v>10216</c:v>
                </c:pt>
                <c:pt idx="200">
                  <c:v>10509</c:v>
                </c:pt>
                <c:pt idx="201">
                  <c:v>11729</c:v>
                </c:pt>
                <c:pt idx="202">
                  <c:v>13281</c:v>
                </c:pt>
                <c:pt idx="203">
                  <c:v>15225</c:v>
                </c:pt>
                <c:pt idx="204">
                  <c:v>16487</c:v>
                </c:pt>
                <c:pt idx="205">
                  <c:v>15660</c:v>
                </c:pt>
                <c:pt idx="206">
                  <c:v>15672</c:v>
                </c:pt>
                <c:pt idx="207">
                  <c:v>21550</c:v>
                </c:pt>
                <c:pt idx="208">
                  <c:v>28084</c:v>
                </c:pt>
                <c:pt idx="209">
                  <c:v>24356</c:v>
                </c:pt>
                <c:pt idx="210">
                  <c:v>16774</c:v>
                </c:pt>
                <c:pt idx="211">
                  <c:v>12272</c:v>
                </c:pt>
                <c:pt idx="212">
                  <c:v>10113</c:v>
                </c:pt>
                <c:pt idx="213">
                  <c:v>11153</c:v>
                </c:pt>
                <c:pt idx="214">
                  <c:v>11959</c:v>
                </c:pt>
                <c:pt idx="215">
                  <c:v>10947</c:v>
                </c:pt>
                <c:pt idx="216">
                  <c:v>10287</c:v>
                </c:pt>
                <c:pt idx="217">
                  <c:v>9584</c:v>
                </c:pt>
                <c:pt idx="218">
                  <c:v>8436</c:v>
                </c:pt>
                <c:pt idx="219">
                  <c:v>7447</c:v>
                </c:pt>
                <c:pt idx="220">
                  <c:v>6225</c:v>
                </c:pt>
                <c:pt idx="221">
                  <c:v>5646</c:v>
                </c:pt>
                <c:pt idx="222">
                  <c:v>6127</c:v>
                </c:pt>
                <c:pt idx="223">
                  <c:v>7340</c:v>
                </c:pt>
                <c:pt idx="224">
                  <c:v>7070</c:v>
                </c:pt>
                <c:pt idx="225">
                  <c:v>5206</c:v>
                </c:pt>
                <c:pt idx="226">
                  <c:v>5253</c:v>
                </c:pt>
                <c:pt idx="227">
                  <c:v>5748</c:v>
                </c:pt>
                <c:pt idx="228">
                  <c:v>5996</c:v>
                </c:pt>
                <c:pt idx="229">
                  <c:v>6663</c:v>
                </c:pt>
                <c:pt idx="230">
                  <c:v>6977</c:v>
                </c:pt>
                <c:pt idx="231">
                  <c:v>7391</c:v>
                </c:pt>
                <c:pt idx="232">
                  <c:v>8003</c:v>
                </c:pt>
                <c:pt idx="233">
                  <c:v>9045</c:v>
                </c:pt>
                <c:pt idx="234">
                  <c:v>9412</c:v>
                </c:pt>
                <c:pt idx="235">
                  <c:v>13834</c:v>
                </c:pt>
                <c:pt idx="236">
                  <c:v>21114</c:v>
                </c:pt>
                <c:pt idx="237">
                  <c:v>15876</c:v>
                </c:pt>
                <c:pt idx="238">
                  <c:v>6917</c:v>
                </c:pt>
                <c:pt idx="239">
                  <c:v>5515</c:v>
                </c:pt>
                <c:pt idx="240">
                  <c:v>4973</c:v>
                </c:pt>
                <c:pt idx="241">
                  <c:v>5188</c:v>
                </c:pt>
                <c:pt idx="242">
                  <c:v>6037</c:v>
                </c:pt>
                <c:pt idx="243">
                  <c:v>6357</c:v>
                </c:pt>
                <c:pt idx="244">
                  <c:v>6181</c:v>
                </c:pt>
                <c:pt idx="245">
                  <c:v>7369</c:v>
                </c:pt>
                <c:pt idx="246">
                  <c:v>7723</c:v>
                </c:pt>
                <c:pt idx="247">
                  <c:v>6051</c:v>
                </c:pt>
                <c:pt idx="248">
                  <c:v>5069</c:v>
                </c:pt>
                <c:pt idx="249">
                  <c:v>4298</c:v>
                </c:pt>
                <c:pt idx="250">
                  <c:v>4001</c:v>
                </c:pt>
                <c:pt idx="251">
                  <c:v>3967</c:v>
                </c:pt>
                <c:pt idx="252">
                  <c:v>3617</c:v>
                </c:pt>
                <c:pt idx="253">
                  <c:v>3788</c:v>
                </c:pt>
                <c:pt idx="254">
                  <c:v>4891</c:v>
                </c:pt>
                <c:pt idx="255">
                  <c:v>5414</c:v>
                </c:pt>
                <c:pt idx="256">
                  <c:v>5519</c:v>
                </c:pt>
                <c:pt idx="257">
                  <c:v>7202</c:v>
                </c:pt>
                <c:pt idx="258">
                  <c:v>10711</c:v>
                </c:pt>
                <c:pt idx="259">
                  <c:v>11958</c:v>
                </c:pt>
                <c:pt idx="260">
                  <c:v>15846</c:v>
                </c:pt>
                <c:pt idx="261">
                  <c:v>32878</c:v>
                </c:pt>
                <c:pt idx="262">
                  <c:v>35000</c:v>
                </c:pt>
                <c:pt idx="263">
                  <c:v>19319</c:v>
                </c:pt>
                <c:pt idx="264">
                  <c:v>6306</c:v>
                </c:pt>
                <c:pt idx="265">
                  <c:v>4647</c:v>
                </c:pt>
                <c:pt idx="266">
                  <c:v>5646</c:v>
                </c:pt>
                <c:pt idx="267">
                  <c:v>5489</c:v>
                </c:pt>
                <c:pt idx="268">
                  <c:v>5219</c:v>
                </c:pt>
                <c:pt idx="269">
                  <c:v>5686</c:v>
                </c:pt>
                <c:pt idx="270">
                  <c:v>6841</c:v>
                </c:pt>
                <c:pt idx="271">
                  <c:v>6285</c:v>
                </c:pt>
                <c:pt idx="272">
                  <c:v>4454</c:v>
                </c:pt>
                <c:pt idx="273">
                  <c:v>3850</c:v>
                </c:pt>
                <c:pt idx="274">
                  <c:v>4145</c:v>
                </c:pt>
                <c:pt idx="275">
                  <c:v>5374</c:v>
                </c:pt>
                <c:pt idx="276">
                  <c:v>5499</c:v>
                </c:pt>
                <c:pt idx="277">
                  <c:v>5126</c:v>
                </c:pt>
                <c:pt idx="278">
                  <c:v>5140</c:v>
                </c:pt>
                <c:pt idx="279">
                  <c:v>4967</c:v>
                </c:pt>
                <c:pt idx="280">
                  <c:v>3696</c:v>
                </c:pt>
                <c:pt idx="281">
                  <c:v>2183</c:v>
                </c:pt>
                <c:pt idx="282">
                  <c:v>5298</c:v>
                </c:pt>
                <c:pt idx="283">
                  <c:v>10159</c:v>
                </c:pt>
                <c:pt idx="284">
                  <c:v>7246</c:v>
                </c:pt>
                <c:pt idx="285">
                  <c:v>2693</c:v>
                </c:pt>
                <c:pt idx="286">
                  <c:v>2095</c:v>
                </c:pt>
                <c:pt idx="287">
                  <c:v>2131</c:v>
                </c:pt>
                <c:pt idx="288">
                  <c:v>3083</c:v>
                </c:pt>
                <c:pt idx="289">
                  <c:v>3364</c:v>
                </c:pt>
                <c:pt idx="290">
                  <c:v>3001</c:v>
                </c:pt>
                <c:pt idx="291">
                  <c:v>2753</c:v>
                </c:pt>
                <c:pt idx="292">
                  <c:v>2656</c:v>
                </c:pt>
                <c:pt idx="293">
                  <c:v>2411</c:v>
                </c:pt>
                <c:pt idx="294">
                  <c:v>2301</c:v>
                </c:pt>
                <c:pt idx="295">
                  <c:v>3055</c:v>
                </c:pt>
                <c:pt idx="296">
                  <c:v>3513</c:v>
                </c:pt>
                <c:pt idx="297">
                  <c:v>3059</c:v>
                </c:pt>
                <c:pt idx="298">
                  <c:v>2477</c:v>
                </c:pt>
                <c:pt idx="299">
                  <c:v>1866</c:v>
                </c:pt>
                <c:pt idx="300">
                  <c:v>1585</c:v>
                </c:pt>
                <c:pt idx="301">
                  <c:v>1845</c:v>
                </c:pt>
                <c:pt idx="302">
                  <c:v>3184</c:v>
                </c:pt>
                <c:pt idx="303">
                  <c:v>3516</c:v>
                </c:pt>
                <c:pt idx="304">
                  <c:v>2669</c:v>
                </c:pt>
                <c:pt idx="305">
                  <c:v>2448</c:v>
                </c:pt>
                <c:pt idx="306">
                  <c:v>2332</c:v>
                </c:pt>
                <c:pt idx="307">
                  <c:v>2407</c:v>
                </c:pt>
                <c:pt idx="308">
                  <c:v>2740</c:v>
                </c:pt>
                <c:pt idx="309">
                  <c:v>2858</c:v>
                </c:pt>
                <c:pt idx="310">
                  <c:v>2333</c:v>
                </c:pt>
                <c:pt idx="311">
                  <c:v>2361</c:v>
                </c:pt>
                <c:pt idx="312">
                  <c:v>2539</c:v>
                </c:pt>
                <c:pt idx="313">
                  <c:v>2671</c:v>
                </c:pt>
                <c:pt idx="314">
                  <c:v>2981</c:v>
                </c:pt>
                <c:pt idx="315">
                  <c:v>2656</c:v>
                </c:pt>
                <c:pt idx="316">
                  <c:v>2873</c:v>
                </c:pt>
                <c:pt idx="317">
                  <c:v>3361</c:v>
                </c:pt>
                <c:pt idx="318">
                  <c:v>3251</c:v>
                </c:pt>
                <c:pt idx="319">
                  <c:v>3432</c:v>
                </c:pt>
                <c:pt idx="320">
                  <c:v>3878</c:v>
                </c:pt>
                <c:pt idx="321">
                  <c:v>3420</c:v>
                </c:pt>
                <c:pt idx="322">
                  <c:v>2412</c:v>
                </c:pt>
                <c:pt idx="323">
                  <c:v>2129</c:v>
                </c:pt>
                <c:pt idx="324">
                  <c:v>2256</c:v>
                </c:pt>
                <c:pt idx="325">
                  <c:v>2070</c:v>
                </c:pt>
                <c:pt idx="326">
                  <c:v>2401</c:v>
                </c:pt>
                <c:pt idx="327">
                  <c:v>2846</c:v>
                </c:pt>
                <c:pt idx="328">
                  <c:v>2507</c:v>
                </c:pt>
                <c:pt idx="329">
                  <c:v>2252</c:v>
                </c:pt>
                <c:pt idx="330">
                  <c:v>2277</c:v>
                </c:pt>
                <c:pt idx="331">
                  <c:v>2024</c:v>
                </c:pt>
                <c:pt idx="332">
                  <c:v>1713</c:v>
                </c:pt>
                <c:pt idx="333">
                  <c:v>1670</c:v>
                </c:pt>
                <c:pt idx="334">
                  <c:v>1965</c:v>
                </c:pt>
                <c:pt idx="335">
                  <c:v>2497</c:v>
                </c:pt>
                <c:pt idx="336">
                  <c:v>2910</c:v>
                </c:pt>
                <c:pt idx="337">
                  <c:v>2840</c:v>
                </c:pt>
                <c:pt idx="338">
                  <c:v>2354</c:v>
                </c:pt>
                <c:pt idx="339">
                  <c:v>1899</c:v>
                </c:pt>
                <c:pt idx="340">
                  <c:v>1726</c:v>
                </c:pt>
                <c:pt idx="341">
                  <c:v>2048</c:v>
                </c:pt>
                <c:pt idx="342">
                  <c:v>2136</c:v>
                </c:pt>
                <c:pt idx="343">
                  <c:v>2145</c:v>
                </c:pt>
                <c:pt idx="344">
                  <c:v>2350</c:v>
                </c:pt>
                <c:pt idx="345">
                  <c:v>2803</c:v>
                </c:pt>
                <c:pt idx="346">
                  <c:v>3216</c:v>
                </c:pt>
                <c:pt idx="347">
                  <c:v>3236</c:v>
                </c:pt>
                <c:pt idx="348">
                  <c:v>2929</c:v>
                </c:pt>
                <c:pt idx="349">
                  <c:v>2372</c:v>
                </c:pt>
                <c:pt idx="350">
                  <c:v>2288</c:v>
                </c:pt>
                <c:pt idx="351">
                  <c:v>2379</c:v>
                </c:pt>
                <c:pt idx="352">
                  <c:v>2292</c:v>
                </c:pt>
                <c:pt idx="353">
                  <c:v>2528</c:v>
                </c:pt>
                <c:pt idx="354">
                  <c:v>2359</c:v>
                </c:pt>
                <c:pt idx="355">
                  <c:v>1884</c:v>
                </c:pt>
                <c:pt idx="356">
                  <c:v>1868</c:v>
                </c:pt>
                <c:pt idx="357">
                  <c:v>1958</c:v>
                </c:pt>
                <c:pt idx="358">
                  <c:v>2052</c:v>
                </c:pt>
                <c:pt idx="359">
                  <c:v>2372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413888"/>
        <c:axId val="91444736"/>
      </c:areaChart>
      <c:catAx>
        <c:axId val="91413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FF99"/>
                    </a:solidFill>
                  </a:defRPr>
                </a:pPr>
                <a:r>
                  <a:rPr lang="en-US">
                    <a:solidFill>
                      <a:srgbClr val="FFFF99"/>
                    </a:solidFill>
                  </a:rPr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99"/>
                </a:solidFill>
              </a:defRPr>
            </a:pPr>
            <a:endParaRPr lang="de-DE"/>
          </a:p>
        </c:txPr>
        <c:crossAx val="91444736"/>
        <c:crosses val="autoZero"/>
        <c:auto val="1"/>
        <c:lblAlgn val="ctr"/>
        <c:lblOffset val="100"/>
        <c:tickLblSkip val="30"/>
        <c:tickMarkSkip val="30"/>
        <c:noMultiLvlLbl val="0"/>
      </c:catAx>
      <c:valAx>
        <c:axId val="91444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99"/>
                    </a:solidFill>
                  </a:defRPr>
                </a:pPr>
                <a:r>
                  <a:rPr lang="en-US">
                    <a:solidFill>
                      <a:srgbClr val="FFFF99"/>
                    </a:solidFill>
                  </a:rPr>
                  <a:t>Meteor 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99"/>
                </a:solidFill>
              </a:defRPr>
            </a:pPr>
            <a:endParaRPr lang="de-DE"/>
          </a:p>
        </c:txPr>
        <c:crossAx val="91413888"/>
        <c:crosses val="autoZero"/>
        <c:crossBetween val="midCat"/>
        <c:majorUnit val="10000"/>
      </c:valAx>
      <c:spPr>
        <a:noFill/>
        <a:ln>
          <a:solidFill>
            <a:srgbClr val="FFFF99"/>
          </a:solidFill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solidFill>
            <a:srgbClr val="92D050"/>
          </a:solidFill>
        </a:defRPr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v>CAP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CAP!$A$1:$A$25</c:f>
              <c:numCache>
                <c:formatCode>General</c:formatCode>
                <c:ptCount val="25"/>
                <c:pt idx="0">
                  <c:v>113</c:v>
                </c:pt>
                <c:pt idx="1">
                  <c:v>114</c:v>
                </c:pt>
                <c:pt idx="2">
                  <c:v>115</c:v>
                </c:pt>
                <c:pt idx="3">
                  <c:v>116</c:v>
                </c:pt>
                <c:pt idx="4">
                  <c:v>117</c:v>
                </c:pt>
                <c:pt idx="5">
                  <c:v>118</c:v>
                </c:pt>
                <c:pt idx="6">
                  <c:v>119</c:v>
                </c:pt>
                <c:pt idx="7">
                  <c:v>120</c:v>
                </c:pt>
                <c:pt idx="8">
                  <c:v>121</c:v>
                </c:pt>
                <c:pt idx="9">
                  <c:v>122</c:v>
                </c:pt>
                <c:pt idx="10">
                  <c:v>123</c:v>
                </c:pt>
                <c:pt idx="11">
                  <c:v>124</c:v>
                </c:pt>
                <c:pt idx="12">
                  <c:v>125</c:v>
                </c:pt>
                <c:pt idx="13">
                  <c:v>126</c:v>
                </c:pt>
                <c:pt idx="14">
                  <c:v>127</c:v>
                </c:pt>
                <c:pt idx="15">
                  <c:v>128</c:v>
                </c:pt>
                <c:pt idx="16">
                  <c:v>129</c:v>
                </c:pt>
                <c:pt idx="17">
                  <c:v>130</c:v>
                </c:pt>
                <c:pt idx="18">
                  <c:v>131</c:v>
                </c:pt>
                <c:pt idx="19">
                  <c:v>132</c:v>
                </c:pt>
                <c:pt idx="20">
                  <c:v>133</c:v>
                </c:pt>
                <c:pt idx="21">
                  <c:v>134</c:v>
                </c:pt>
                <c:pt idx="22">
                  <c:v>135</c:v>
                </c:pt>
                <c:pt idx="23">
                  <c:v>136</c:v>
                </c:pt>
                <c:pt idx="24">
                  <c:v>137</c:v>
                </c:pt>
              </c:numCache>
            </c:numRef>
          </c:xVal>
          <c:yVal>
            <c:numRef>
              <c:f>CAP!$D$1:$D$25</c:f>
              <c:numCache>
                <c:formatCode>General</c:formatCode>
                <c:ptCount val="25"/>
                <c:pt idx="0">
                  <c:v>27</c:v>
                </c:pt>
                <c:pt idx="1">
                  <c:v>26</c:v>
                </c:pt>
                <c:pt idx="2">
                  <c:v>25</c:v>
                </c:pt>
                <c:pt idx="3">
                  <c:v>25</c:v>
                </c:pt>
                <c:pt idx="4">
                  <c:v>26</c:v>
                </c:pt>
                <c:pt idx="5">
                  <c:v>26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  <c:pt idx="13">
                  <c:v>24</c:v>
                </c:pt>
                <c:pt idx="14">
                  <c:v>24</c:v>
                </c:pt>
                <c:pt idx="15">
                  <c:v>24</c:v>
                </c:pt>
                <c:pt idx="16">
                  <c:v>23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22</c:v>
                </c:pt>
                <c:pt idx="23">
                  <c:v>22</c:v>
                </c:pt>
                <c:pt idx="24">
                  <c:v>21</c:v>
                </c:pt>
              </c:numCache>
            </c:numRef>
          </c:yVal>
          <c:smooth val="0"/>
        </c:ser>
        <c:ser>
          <c:idx val="0"/>
          <c:order val="1"/>
          <c:tx>
            <c:v>SDA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'SDA + AIC'!$A$1:$A$49</c:f>
              <c:numCache>
                <c:formatCode>General</c:formatCode>
                <c:ptCount val="49"/>
                <c:pt idx="0">
                  <c:v>117</c:v>
                </c:pt>
                <c:pt idx="1">
                  <c:v>118</c:v>
                </c:pt>
                <c:pt idx="2">
                  <c:v>119</c:v>
                </c:pt>
                <c:pt idx="3">
                  <c:v>120</c:v>
                </c:pt>
                <c:pt idx="4">
                  <c:v>121</c:v>
                </c:pt>
                <c:pt idx="5">
                  <c:v>122</c:v>
                </c:pt>
                <c:pt idx="6">
                  <c:v>123</c:v>
                </c:pt>
                <c:pt idx="7">
                  <c:v>124</c:v>
                </c:pt>
                <c:pt idx="8">
                  <c:v>125</c:v>
                </c:pt>
                <c:pt idx="9">
                  <c:v>126</c:v>
                </c:pt>
                <c:pt idx="10">
                  <c:v>127</c:v>
                </c:pt>
                <c:pt idx="11">
                  <c:v>128</c:v>
                </c:pt>
                <c:pt idx="12">
                  <c:v>129</c:v>
                </c:pt>
                <c:pt idx="13">
                  <c:v>130</c:v>
                </c:pt>
                <c:pt idx="14">
                  <c:v>131</c:v>
                </c:pt>
                <c:pt idx="15">
                  <c:v>132</c:v>
                </c:pt>
                <c:pt idx="16">
                  <c:v>133</c:v>
                </c:pt>
                <c:pt idx="17">
                  <c:v>134</c:v>
                </c:pt>
                <c:pt idx="18">
                  <c:v>135</c:v>
                </c:pt>
                <c:pt idx="19">
                  <c:v>136</c:v>
                </c:pt>
                <c:pt idx="20">
                  <c:v>137</c:v>
                </c:pt>
                <c:pt idx="21">
                  <c:v>138</c:v>
                </c:pt>
                <c:pt idx="22">
                  <c:v>139</c:v>
                </c:pt>
                <c:pt idx="23">
                  <c:v>140</c:v>
                </c:pt>
                <c:pt idx="24">
                  <c:v>141</c:v>
                </c:pt>
                <c:pt idx="25">
                  <c:v>142</c:v>
                </c:pt>
                <c:pt idx="26">
                  <c:v>143</c:v>
                </c:pt>
                <c:pt idx="27">
                  <c:v>144</c:v>
                </c:pt>
                <c:pt idx="28">
                  <c:v>145</c:v>
                </c:pt>
                <c:pt idx="29">
                  <c:v>146</c:v>
                </c:pt>
                <c:pt idx="30">
                  <c:v>147</c:v>
                </c:pt>
                <c:pt idx="31">
                  <c:v>148</c:v>
                </c:pt>
                <c:pt idx="32">
                  <c:v>149</c:v>
                </c:pt>
                <c:pt idx="33">
                  <c:v>150</c:v>
                </c:pt>
                <c:pt idx="34">
                  <c:v>151</c:v>
                </c:pt>
                <c:pt idx="35">
                  <c:v>152</c:v>
                </c:pt>
                <c:pt idx="36">
                  <c:v>153</c:v>
                </c:pt>
                <c:pt idx="37">
                  <c:v>154</c:v>
                </c:pt>
                <c:pt idx="38">
                  <c:v>155</c:v>
                </c:pt>
                <c:pt idx="39">
                  <c:v>156</c:v>
                </c:pt>
                <c:pt idx="40">
                  <c:v>157</c:v>
                </c:pt>
                <c:pt idx="41">
                  <c:v>158</c:v>
                </c:pt>
                <c:pt idx="42">
                  <c:v>159</c:v>
                </c:pt>
                <c:pt idx="43">
                  <c:v>160</c:v>
                </c:pt>
                <c:pt idx="44">
                  <c:v>161</c:v>
                </c:pt>
                <c:pt idx="45">
                  <c:v>162</c:v>
                </c:pt>
                <c:pt idx="46">
                  <c:v>163</c:v>
                </c:pt>
                <c:pt idx="47">
                  <c:v>164</c:v>
                </c:pt>
                <c:pt idx="48">
                  <c:v>165</c:v>
                </c:pt>
              </c:numCache>
            </c:numRef>
          </c:xVal>
          <c:yVal>
            <c:numRef>
              <c:f>'SDA + AIC'!$D$1:$D$49</c:f>
              <c:numCache>
                <c:formatCode>General</c:formatCode>
                <c:ptCount val="49"/>
                <c:pt idx="0">
                  <c:v>49</c:v>
                </c:pt>
                <c:pt idx="1">
                  <c:v>45</c:v>
                </c:pt>
                <c:pt idx="2">
                  <c:v>47</c:v>
                </c:pt>
                <c:pt idx="3">
                  <c:v>46</c:v>
                </c:pt>
                <c:pt idx="4">
                  <c:v>46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44</c:v>
                </c:pt>
                <c:pt idx="9">
                  <c:v>44</c:v>
                </c:pt>
                <c:pt idx="10">
                  <c:v>44</c:v>
                </c:pt>
                <c:pt idx="11">
                  <c:v>43</c:v>
                </c:pt>
                <c:pt idx="12">
                  <c:v>43</c:v>
                </c:pt>
                <c:pt idx="13">
                  <c:v>43</c:v>
                </c:pt>
                <c:pt idx="14">
                  <c:v>42</c:v>
                </c:pt>
                <c:pt idx="15">
                  <c:v>42</c:v>
                </c:pt>
                <c:pt idx="16">
                  <c:v>42</c:v>
                </c:pt>
                <c:pt idx="17">
                  <c:v>42</c:v>
                </c:pt>
                <c:pt idx="18">
                  <c:v>41</c:v>
                </c:pt>
                <c:pt idx="19">
                  <c:v>40</c:v>
                </c:pt>
                <c:pt idx="20">
                  <c:v>40</c:v>
                </c:pt>
                <c:pt idx="21">
                  <c:v>41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42</c:v>
                </c:pt>
                <c:pt idx="28">
                  <c:v>40</c:v>
                </c:pt>
                <c:pt idx="29">
                  <c:v>41</c:v>
                </c:pt>
                <c:pt idx="30">
                  <c:v>41</c:v>
                </c:pt>
                <c:pt idx="31">
                  <c:v>41</c:v>
                </c:pt>
                <c:pt idx="32">
                  <c:v>40</c:v>
                </c:pt>
                <c:pt idx="33">
                  <c:v>40</c:v>
                </c:pt>
                <c:pt idx="34">
                  <c:v>38</c:v>
                </c:pt>
                <c:pt idx="35">
                  <c:v>38</c:v>
                </c:pt>
                <c:pt idx="36">
                  <c:v>41</c:v>
                </c:pt>
                <c:pt idx="37">
                  <c:v>40</c:v>
                </c:pt>
                <c:pt idx="38">
                  <c:v>40</c:v>
                </c:pt>
                <c:pt idx="39">
                  <c:v>39</c:v>
                </c:pt>
                <c:pt idx="40">
                  <c:v>39</c:v>
                </c:pt>
                <c:pt idx="41">
                  <c:v>39</c:v>
                </c:pt>
                <c:pt idx="42">
                  <c:v>40</c:v>
                </c:pt>
                <c:pt idx="43">
                  <c:v>39</c:v>
                </c:pt>
                <c:pt idx="44">
                  <c:v>40</c:v>
                </c:pt>
                <c:pt idx="45">
                  <c:v>40</c:v>
                </c:pt>
                <c:pt idx="46">
                  <c:v>38</c:v>
                </c:pt>
                <c:pt idx="47">
                  <c:v>38</c:v>
                </c:pt>
                <c:pt idx="48">
                  <c:v>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469312"/>
        <c:axId val="91471872"/>
      </c:scatterChart>
      <c:valAx>
        <c:axId val="91469312"/>
        <c:scaling>
          <c:orientation val="minMax"/>
          <c:min val="1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Solar Longitude [°]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471872"/>
        <c:crosses val="autoZero"/>
        <c:crossBetween val="midCat"/>
      </c:valAx>
      <c:valAx>
        <c:axId val="91471872"/>
        <c:scaling>
          <c:orientation val="minMax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Velocity [km/s]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469312"/>
        <c:crosses val="autoZero"/>
        <c:crossBetween val="midCat"/>
        <c:majorUnit val="5"/>
      </c:valAx>
      <c:spPr>
        <a:noFill/>
        <a:ln>
          <a:solidFill>
            <a:srgbClr val="FFFF99"/>
          </a:solidFill>
        </a:ln>
      </c:spPr>
    </c:plotArea>
    <c:legend>
      <c:legendPos val="t"/>
      <c:layout>
        <c:manualLayout>
          <c:xMode val="edge"/>
          <c:yMode val="edge"/>
          <c:x val="0.44988761691571594"/>
          <c:y val="6.9264069264069264E-2"/>
          <c:w val="0.21327521092282417"/>
          <c:h val="9.157491677176717E-2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solidFill>
            <a:srgbClr val="FFFF99"/>
          </a:solidFill>
          <a:latin typeface="Times New Roman" pitchFamily="18" charset="0"/>
          <a:cs typeface="Times New Roman" pitchFamily="18" charset="0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24AFD8-CA2A-4893-8486-2C17CA85FA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901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6" tIns="47288" rIns="94576" bIns="472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08D19E-8CD1-4DFB-9D53-1061658381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11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9E443F6-5E29-465C-8295-36ECF1440348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949D1A0-244C-4595-A14C-7F5D0BBF2F31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B579-A7A5-4CBA-9B33-78103976C1D4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2292753538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2FF1-296A-4E14-AE7C-1225A0EA86A9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4135175119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9483E-FFD5-4D44-A521-E77054DF50B8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2044949939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EF34-0F0E-4A3E-A0E9-1332E68B1348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2180182656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IMC 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Sirko Molau: 10 Years IMO Video Meteor Network – Data Set an Analysis Procedure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24CED-624E-4749-9CEB-862BFBEC4A8E}" type="slidenum">
              <a:rPr lang="en-US">
                <a:solidFill>
                  <a:srgbClr val="CCFF66"/>
                </a:solidFill>
              </a:rPr>
              <a:pPr/>
              <a:t>‹Nr.›</a:t>
            </a:fld>
            <a:r>
              <a:rPr lang="en-US">
                <a:solidFill>
                  <a:srgbClr val="CCFF66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1532898218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IMC 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Sirko Molau: 10 Years IMO Video Meteor Network – Data Set an Analysis Procedure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2E164-F781-481E-8DEC-6C63DB421765}" type="slidenum">
              <a:rPr lang="en-US">
                <a:solidFill>
                  <a:srgbClr val="CCFF66"/>
                </a:solidFill>
              </a:rPr>
              <a:pPr/>
              <a:t>‹Nr.›</a:t>
            </a:fld>
            <a:r>
              <a:rPr lang="en-US">
                <a:solidFill>
                  <a:srgbClr val="CCFF66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765440694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IMC 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Sirko Molau: 10 Years IMO Video Meteor Network – Data Set an Analysis Procedure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6BD23-D327-46D0-A22A-F67874B45A8C}" type="slidenum">
              <a:rPr lang="en-US">
                <a:solidFill>
                  <a:srgbClr val="CCFF66"/>
                </a:solidFill>
              </a:rPr>
              <a:pPr/>
              <a:t>‹Nr.›</a:t>
            </a:fld>
            <a:r>
              <a:rPr lang="en-US">
                <a:solidFill>
                  <a:srgbClr val="CCFF66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930028026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IMC 2009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Sirko Molau: 10 Years IMO Video Meteor Network – Data Set an Analysis Procedure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B5BDA-ED3E-4EBB-A5D5-83AE6FBDBCAB}" type="slidenum">
              <a:rPr lang="en-US">
                <a:solidFill>
                  <a:srgbClr val="CCFF66"/>
                </a:solidFill>
              </a:rPr>
              <a:pPr/>
              <a:t>‹Nr.›</a:t>
            </a:fld>
            <a:r>
              <a:rPr lang="en-US">
                <a:solidFill>
                  <a:srgbClr val="CCFF66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739594384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IMC 2009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Sirko Molau: 10 Years IMO Video Meteor Network – Data Set an Analysis Procedure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6CA50-C4DE-4092-9116-681623C89117}" type="slidenum">
              <a:rPr lang="en-US">
                <a:solidFill>
                  <a:srgbClr val="CCFF66"/>
                </a:solidFill>
              </a:rPr>
              <a:pPr/>
              <a:t>‹Nr.›</a:t>
            </a:fld>
            <a:r>
              <a:rPr lang="en-US">
                <a:solidFill>
                  <a:srgbClr val="CCFF66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1643036714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IMC 2009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Sirko Molau: 10 Years IMO Video Meteor Network – Data Set an Analysis Procedure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2BFB8-A5DE-40BC-917C-9DA3C5A80539}" type="slidenum">
              <a:rPr lang="en-US">
                <a:solidFill>
                  <a:srgbClr val="CCFF66"/>
                </a:solidFill>
              </a:rPr>
              <a:pPr/>
              <a:t>‹Nr.›</a:t>
            </a:fld>
            <a:r>
              <a:rPr lang="en-US">
                <a:solidFill>
                  <a:srgbClr val="CCFF66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66489722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IMC 2009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Sirko Molau: 10 Years IMO Video Meteor Network – Data Set an Analysis Procedure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0D54C-B996-4F66-B10F-836B93414D12}" type="slidenum">
              <a:rPr lang="en-US">
                <a:solidFill>
                  <a:srgbClr val="CCFF66"/>
                </a:solidFill>
              </a:rPr>
              <a:pPr/>
              <a:t>‹Nr.›</a:t>
            </a:fld>
            <a:r>
              <a:rPr lang="en-US">
                <a:solidFill>
                  <a:srgbClr val="CCFF66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31842520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D179D-D4C3-4AC8-B1C1-375AADD9A4E9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1349793816"/>
      </p:ext>
    </p:extLst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IMC 2009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Sirko Molau: 10 Years IMO Video Meteor Network – Data Set an Analysis Procedure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B8AAB-7543-4A46-B9EB-F9C94B5C9CC3}" type="slidenum">
              <a:rPr lang="en-US">
                <a:solidFill>
                  <a:srgbClr val="CCFF66"/>
                </a:solidFill>
              </a:rPr>
              <a:pPr/>
              <a:t>‹Nr.›</a:t>
            </a:fld>
            <a:r>
              <a:rPr lang="en-US">
                <a:solidFill>
                  <a:srgbClr val="CCFF66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927051392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IMC 2009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Sirko Molau: 10 Years IMO Video Meteor Network – Data Set an Analysis Procedure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E2B3-B26E-4D75-8475-CD764F8EFC11}" type="slidenum">
              <a:rPr lang="en-US">
                <a:solidFill>
                  <a:srgbClr val="CCFF66"/>
                </a:solidFill>
              </a:rPr>
              <a:pPr/>
              <a:t>‹Nr.›</a:t>
            </a:fld>
            <a:r>
              <a:rPr lang="en-US">
                <a:solidFill>
                  <a:srgbClr val="CCFF66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2356831880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IMC 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Sirko Molau: 10 Years IMO Video Meteor Network – Data Set an Analysis Procedure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D4EB7-2491-421A-910F-9411C925AF2B}" type="slidenum">
              <a:rPr lang="en-US">
                <a:solidFill>
                  <a:srgbClr val="CCFF66"/>
                </a:solidFill>
              </a:rPr>
              <a:pPr/>
              <a:t>‹Nr.›</a:t>
            </a:fld>
            <a:r>
              <a:rPr lang="en-US">
                <a:solidFill>
                  <a:srgbClr val="CCFF66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579703304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IMC 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Sirko Molau: 10 Years IMO Video Meteor Network – Data Set an Analysis Procedure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9EDF6-D8BE-4276-A8C3-1295B3706178}" type="slidenum">
              <a:rPr lang="en-US">
                <a:solidFill>
                  <a:srgbClr val="CCFF66"/>
                </a:solidFill>
              </a:rPr>
              <a:pPr/>
              <a:t>‹Nr.›</a:t>
            </a:fld>
            <a:r>
              <a:rPr lang="en-US">
                <a:solidFill>
                  <a:srgbClr val="CCFF66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785246597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066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IMC 2009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524000" y="6248400"/>
            <a:ext cx="6553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FF66"/>
                </a:solidFill>
              </a:rPr>
              <a:t>Sirko Molau: 10 Years IMO Video Meteor Network – Data Set an Analysis Procedure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924800" y="6248400"/>
            <a:ext cx="762000" cy="457200"/>
          </a:xfrm>
        </p:spPr>
        <p:txBody>
          <a:bodyPr/>
          <a:lstStyle>
            <a:lvl1pPr>
              <a:defRPr/>
            </a:lvl1pPr>
          </a:lstStyle>
          <a:p>
            <a:fld id="{50F42E2A-913F-4554-9EA7-2D1E0616179C}" type="slidenum">
              <a:rPr lang="en-US">
                <a:solidFill>
                  <a:srgbClr val="CCFF66"/>
                </a:solidFill>
              </a:rPr>
              <a:pPr/>
              <a:t>‹Nr.›</a:t>
            </a:fld>
            <a:r>
              <a:rPr lang="en-US">
                <a:solidFill>
                  <a:srgbClr val="CCFF66"/>
                </a:solidFill>
              </a:rPr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041489400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E2366-67CF-4259-B8C9-AA98D0439DA1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915621000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A6F33-C8FE-424D-9137-6461D899C5D2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708913029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5F1E7-B9CD-48E9-9E8A-B8D5D96A0B7B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4021661822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23E8-7D4C-4661-818C-7147E9AD598F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3049675622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46962-54BD-4A66-AA71-43FF0A413B1E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71101933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17E19-C531-465A-95B0-D51E004F5AA7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985110865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2467-5719-462B-92AB-3B2EF5E028AD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</p:spTree>
    <p:extLst>
      <p:ext uri="{BB962C8B-B14F-4D97-AF65-F5344CB8AC3E}">
        <p14:creationId xmlns:p14="http://schemas.microsoft.com/office/powerpoint/2010/main" val="2553219663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de-DE"/>
              <a:t>IMC 2012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S. </a:t>
            </a:r>
            <a:r>
              <a:rPr lang="en-US" dirty="0"/>
              <a:t>Molau</a:t>
            </a:r>
            <a:r>
              <a:rPr lang="en-US"/>
              <a:t>, G. </a:t>
            </a:r>
            <a:r>
              <a:rPr lang="en-US" dirty="0" err="1"/>
              <a:t>Barentsen</a:t>
            </a:r>
            <a:r>
              <a:rPr lang="en-US" dirty="0"/>
              <a:t>: Flux Densities and the Zenith Exponent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3AD0D6-D9E1-448E-80B3-BFFCB815FF5E}" type="slidenum">
              <a:rPr lang="en-US"/>
              <a:pPr>
                <a:defRPr/>
              </a:pPr>
              <a:t>‹Nr.›</a:t>
            </a:fld>
            <a:r>
              <a:rPr lang="en-US"/>
              <a:t>/59</a:t>
            </a:r>
          </a:p>
        </p:txBody>
      </p:sp>
      <p:sp>
        <p:nvSpPr>
          <p:cNvPr id="1031" name="Line 14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ircl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®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>
                <a:solidFill>
                  <a:srgbClr val="CCFF66"/>
                </a:solidFill>
              </a:rPr>
              <a:t>IMC 2009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0" y="6248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>
                <a:solidFill>
                  <a:srgbClr val="CCFF66"/>
                </a:solidFill>
              </a:rPr>
              <a:t>Sirko Molau: 10 Years IMO Video Meteor Network – Data Set an Analysis Procedure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248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9852AF-C81C-4B74-BE5A-E3CC7C0470C2}" type="slidenum">
              <a:rPr lang="en-US" smtClean="0">
                <a:solidFill>
                  <a:srgbClr val="CCFF66"/>
                </a:solidFill>
              </a:rPr>
              <a:pPr/>
              <a:t>‹Nr.›</a:t>
            </a:fld>
            <a:r>
              <a:rPr lang="en-US" smtClean="0">
                <a:solidFill>
                  <a:srgbClr val="CCFF66"/>
                </a:solidFill>
              </a:rPr>
              <a:t>/16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solidFill>
                <a:srgbClr val="CCFF66"/>
              </a:solidFill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457200" y="60960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solidFill>
                <a:srgbClr val="CC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®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meteorflux.io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 smtClean="0"/>
              <a:t>Meteoroids</a:t>
            </a:r>
            <a:r>
              <a:rPr lang="de-DE" sz="1400" dirty="0" smtClean="0"/>
              <a:t> 2013</a:t>
            </a:r>
            <a:endParaRPr lang="en-US" sz="1400" dirty="0" smtClean="0"/>
          </a:p>
        </p:txBody>
      </p:sp>
      <p:sp>
        <p:nvSpPr>
          <p:cNvPr id="20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85113" y="6248400"/>
            <a:ext cx="801687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13EAFD-CA39-4A55-AD48-C291EDDCC800}" type="slidenum">
              <a:rPr lang="en-US" sz="1400" smtClean="0"/>
              <a:pPr/>
              <a:t>1</a:t>
            </a:fld>
            <a:r>
              <a:rPr lang="en-US" sz="1400" dirty="0" smtClean="0"/>
              <a:t>/16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808163"/>
            <a:ext cx="8153400" cy="2763837"/>
          </a:xfrm>
        </p:spPr>
        <p:txBody>
          <a:bodyPr/>
          <a:lstStyle/>
          <a:p>
            <a:r>
              <a:rPr lang="en-US" dirty="0" smtClean="0"/>
              <a:t>Status and History </a:t>
            </a:r>
            <a:br>
              <a:rPr lang="en-US" dirty="0" smtClean="0"/>
            </a:br>
            <a:r>
              <a:rPr lang="en-US" dirty="0" smtClean="0"/>
              <a:t>of the </a:t>
            </a:r>
            <a:br>
              <a:rPr lang="en-US" dirty="0" smtClean="0"/>
            </a:br>
            <a:r>
              <a:rPr lang="en-US" dirty="0" smtClean="0"/>
              <a:t>IMO Video Meteor Network</a:t>
            </a:r>
            <a:endParaRPr lang="de-DE" sz="3200" dirty="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157788"/>
            <a:ext cx="6734175" cy="709612"/>
          </a:xfrm>
        </p:spPr>
        <p:txBody>
          <a:bodyPr/>
          <a:lstStyle/>
          <a:p>
            <a:r>
              <a:rPr lang="de-DE" b="1" i="1" dirty="0" smtClean="0"/>
              <a:t>Sirko Molau, Geert </a:t>
            </a:r>
            <a:r>
              <a:rPr lang="de-DE" b="1" i="1" dirty="0" err="1" smtClean="0"/>
              <a:t>Barenten</a:t>
            </a:r>
            <a:r>
              <a:rPr lang="de-DE" b="1" i="1" dirty="0" smtClean="0"/>
              <a:t>, </a:t>
            </a:r>
            <a:r>
              <a:rPr lang="de-DE" i="1" dirty="0" smtClean="0"/>
              <a:t>IMO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" y="533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Meteoroids 2013 Conference, </a:t>
            </a:r>
            <a:r>
              <a:rPr lang="de-DE" sz="2000" dirty="0" err="1" smtClean="0"/>
              <a:t>Poznan</a:t>
            </a:r>
            <a:r>
              <a:rPr lang="de-DE" sz="2000" dirty="0" smtClean="0"/>
              <a:t>/</a:t>
            </a:r>
            <a:r>
              <a:rPr lang="de-DE" sz="2000" dirty="0" err="1" smtClean="0"/>
              <a:t>Poland</a:t>
            </a:r>
            <a:r>
              <a:rPr lang="de-DE" sz="2000" dirty="0"/>
              <a:t>,</a:t>
            </a:r>
            <a:r>
              <a:rPr lang="en-US" sz="2000" dirty="0">
                <a:solidFill>
                  <a:schemeClr val="tx2"/>
                </a:solidFill>
              </a:rPr>
              <a:t> August </a:t>
            </a:r>
            <a:r>
              <a:rPr lang="en-US" sz="2000" dirty="0" smtClean="0">
                <a:solidFill>
                  <a:schemeClr val="tx2"/>
                </a:solidFill>
              </a:rPr>
              <a:t>26-30, </a:t>
            </a:r>
            <a:r>
              <a:rPr lang="en-US" sz="2000" dirty="0">
                <a:solidFill>
                  <a:schemeClr val="tx2"/>
                </a:solidFill>
              </a:rPr>
              <a:t>2013</a:t>
            </a:r>
          </a:p>
        </p:txBody>
      </p:sp>
      <p:sp>
        <p:nvSpPr>
          <p:cNvPr id="205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1562100" cy="457200"/>
          </a:xfrm>
        </p:spPr>
        <p:txBody>
          <a:bodyPr/>
          <a:lstStyle/>
          <a:p>
            <a:r>
              <a:rPr lang="de-DE" dirty="0" err="1" smtClean="0"/>
              <a:t>Meteoroids</a:t>
            </a:r>
            <a:r>
              <a:rPr lang="de-DE" dirty="0" smtClean="0"/>
              <a:t> 2013</a:t>
            </a:r>
            <a:endParaRPr lang="de-DE" dirty="0"/>
          </a:p>
          <a:p>
            <a:endParaRPr lang="en-US" dirty="0">
              <a:solidFill>
                <a:srgbClr val="CCFF66"/>
              </a:solidFill>
            </a:endParaRP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816BF-5D21-4FA5-A54F-54E8BBEAC2AD}" type="slidenum">
              <a:rPr lang="en-US" smtClean="0">
                <a:solidFill>
                  <a:srgbClr val="CCFF66"/>
                </a:solidFill>
              </a:rPr>
              <a:pPr/>
              <a:t>10</a:t>
            </a:fld>
            <a:r>
              <a:rPr lang="en-US" dirty="0" smtClean="0">
                <a:solidFill>
                  <a:srgbClr val="CCFF66"/>
                </a:solidFill>
              </a:rPr>
              <a:t>/16</a:t>
            </a:r>
            <a:endParaRPr lang="en-US" dirty="0">
              <a:solidFill>
                <a:srgbClr val="CCFF66"/>
              </a:solidFill>
            </a:endParaRPr>
          </a:p>
        </p:txBody>
      </p:sp>
      <p:pic>
        <p:nvPicPr>
          <p:cNvPr id="190472" name="Picture 8" descr="C:\WINDOWS\Win31\WINWORD\DOC\IMC\imo_s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344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2: Meteor </a:t>
            </a:r>
            <a:r>
              <a:rPr lang="de-DE" dirty="0" err="1" smtClean="0"/>
              <a:t>Shower</a:t>
            </a:r>
            <a:r>
              <a:rPr lang="de-DE" dirty="0" smtClean="0"/>
              <a:t> </a:t>
            </a:r>
            <a:r>
              <a:rPr lang="de-DE" dirty="0" err="1" smtClean="0"/>
              <a:t>Analyses</a:t>
            </a:r>
            <a:endParaRPr lang="en-US" dirty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57800" y="1371600"/>
            <a:ext cx="3581400" cy="1524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1800" b="1" dirty="0"/>
              <a:t>IMO </a:t>
            </a:r>
            <a:r>
              <a:rPr lang="en-US" sz="1800" b="1" dirty="0" smtClean="0"/>
              <a:t>Network 2009</a:t>
            </a:r>
            <a:endParaRPr lang="en-US" sz="1800" b="1" dirty="0"/>
          </a:p>
          <a:p>
            <a:r>
              <a:rPr lang="en-US" sz="1800" dirty="0" smtClean="0"/>
              <a:t>Same dataset</a:t>
            </a:r>
          </a:p>
          <a:p>
            <a:r>
              <a:rPr lang="en-US" sz="1800" dirty="0" err="1" smtClean="0"/>
              <a:t>Antihelion</a:t>
            </a:r>
            <a:r>
              <a:rPr lang="en-US" sz="1800" dirty="0" smtClean="0"/>
              <a:t> centered graph.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381000" y="4267200"/>
            <a:ext cx="3276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DE" sz="1800" b="1" dirty="0" smtClean="0">
                <a:solidFill>
                  <a:srgbClr val="CCFF66"/>
                </a:solidFill>
              </a:rPr>
              <a:t>SonotaCo Network 2009</a:t>
            </a:r>
          </a:p>
          <a:p>
            <a:pPr marL="342900" indent="-342900">
              <a:buFontTx/>
              <a:buChar char="•"/>
            </a:pPr>
            <a:r>
              <a:rPr lang="en-US" sz="1800" dirty="0" smtClean="0"/>
              <a:t>Same dataset</a:t>
            </a:r>
          </a:p>
          <a:p>
            <a:pPr marL="342900" indent="-342900">
              <a:buFontTx/>
              <a:buChar char="•"/>
            </a:pPr>
            <a:r>
              <a:rPr lang="en-US" sz="1800" dirty="0" err="1" smtClean="0"/>
              <a:t>Antihelion</a:t>
            </a:r>
            <a:r>
              <a:rPr lang="en-US" sz="1800" dirty="0" smtClean="0"/>
              <a:t> </a:t>
            </a:r>
            <a:r>
              <a:rPr lang="en-US" sz="1800" dirty="0"/>
              <a:t>centered graph.</a:t>
            </a:r>
            <a:endParaRPr lang="de-DE" sz="1800" dirty="0" smtClean="0">
              <a:solidFill>
                <a:srgbClr val="CCFF66"/>
              </a:solidFill>
              <a:sym typeface="Symbol" pitchFamily="18" charset="2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</p:spTree>
    <p:extLst>
      <p:ext uri="{BB962C8B-B14F-4D97-AF65-F5344CB8AC3E}">
        <p14:creationId xmlns:p14="http://schemas.microsoft.com/office/powerpoint/2010/main" val="19359259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5095A7-0652-4575-9841-99CEF2FABE26}" type="slidenum">
              <a:rPr lang="en-US" sz="1400" smtClean="0"/>
              <a:pPr/>
              <a:t>11</a:t>
            </a:fld>
            <a:r>
              <a:rPr lang="en-US" sz="1400" dirty="0" smtClean="0"/>
              <a:t>/16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3: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Determination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435280" cy="4578350"/>
          </a:xfrm>
        </p:spPr>
        <p:txBody>
          <a:bodyPr/>
          <a:lstStyle/>
          <a:p>
            <a:r>
              <a:rPr lang="de-DE" dirty="0" smtClean="0"/>
              <a:t>Basis: </a:t>
            </a:r>
            <a:r>
              <a:rPr lang="de-DE" dirty="0" err="1" smtClean="0"/>
              <a:t>Automated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limiting</a:t>
            </a:r>
            <a:r>
              <a:rPr lang="de-DE" dirty="0" smtClean="0"/>
              <a:t> </a:t>
            </a:r>
            <a:r>
              <a:rPr lang="de-DE" dirty="0" err="1" smtClean="0"/>
              <a:t>magnitude</a:t>
            </a:r>
            <a:endParaRPr lang="de-DE" dirty="0" smtClean="0"/>
          </a:p>
          <a:p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calculation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size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fov</a:t>
            </a:r>
            <a:r>
              <a:rPr lang="de-DE" dirty="0" smtClean="0"/>
              <a:t>, </a:t>
            </a:r>
            <a:r>
              <a:rPr lang="de-DE" dirty="0" err="1" smtClean="0"/>
              <a:t>eff</a:t>
            </a:r>
            <a:r>
              <a:rPr lang="de-DE" dirty="0" smtClean="0"/>
              <a:t>. </a:t>
            </a:r>
            <a:r>
              <a:rPr lang="de-DE" dirty="0" err="1" smtClean="0"/>
              <a:t>observing</a:t>
            </a:r>
            <a:r>
              <a:rPr lang="de-DE" dirty="0" smtClean="0"/>
              <a:t> time,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count</a:t>
            </a:r>
            <a:r>
              <a:rPr lang="de-DE" dirty="0" smtClean="0"/>
              <a:t>, stellar </a:t>
            </a:r>
            <a:r>
              <a:rPr lang="de-DE" dirty="0" err="1" smtClean="0"/>
              <a:t>lm</a:t>
            </a:r>
            <a:r>
              <a:rPr lang="de-DE" dirty="0" smtClean="0"/>
              <a:t>, </a:t>
            </a:r>
            <a:r>
              <a:rPr lang="de-DE" dirty="0" err="1" smtClean="0"/>
              <a:t>lm</a:t>
            </a:r>
            <a:r>
              <a:rPr lang="de-DE" dirty="0" smtClean="0"/>
              <a:t> </a:t>
            </a:r>
            <a:r>
              <a:rPr lang="de-DE" dirty="0" err="1" smtClean="0"/>
              <a:t>loss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motion</a:t>
            </a:r>
            <a:r>
              <a:rPr lang="de-DE" dirty="0" smtClean="0"/>
              <a:t>,  </a:t>
            </a:r>
            <a:r>
              <a:rPr lang="de-DE" dirty="0" err="1" smtClean="0"/>
              <a:t>radiant</a:t>
            </a:r>
            <a:r>
              <a:rPr lang="de-DE" dirty="0" smtClean="0"/>
              <a:t> </a:t>
            </a:r>
            <a:r>
              <a:rPr lang="de-DE" dirty="0" err="1" smtClean="0"/>
              <a:t>altitude</a:t>
            </a:r>
            <a:r>
              <a:rPr lang="de-DE" dirty="0" smtClean="0"/>
              <a:t>,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altitude</a:t>
            </a:r>
            <a:r>
              <a:rPr lang="de-DE" dirty="0" smtClean="0"/>
              <a:t>, </a:t>
            </a:r>
            <a:r>
              <a:rPr lang="de-DE" dirty="0" err="1" smtClean="0"/>
              <a:t>population</a:t>
            </a:r>
            <a:r>
              <a:rPr lang="de-DE" dirty="0" smtClean="0"/>
              <a:t> </a:t>
            </a:r>
            <a:r>
              <a:rPr lang="de-DE" dirty="0" err="1" smtClean="0"/>
              <a:t>index</a:t>
            </a:r>
            <a:endParaRPr lang="de-DE" dirty="0" smtClean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335148"/>
            <a:ext cx="3592505" cy="26939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55" y="3335148"/>
            <a:ext cx="4979525" cy="26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4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  <p:sp>
        <p:nvSpPr>
          <p:cNvPr id="343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1524000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/>
              <a:t>Meteoroids</a:t>
            </a:r>
            <a:r>
              <a:rPr lang="de-DE" sz="1400" dirty="0" smtClean="0"/>
              <a:t> 2013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65095A7-0652-4575-9841-99CEF2FABE26}" type="slidenum">
              <a:rPr lang="en-US" sz="1400" smtClean="0"/>
              <a:pPr/>
              <a:t>12</a:t>
            </a:fld>
            <a:r>
              <a:rPr lang="en-US" sz="1400" dirty="0" smtClean="0"/>
              <a:t>/16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3: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Determination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474840" cy="4578350"/>
          </a:xfrm>
        </p:spPr>
        <p:txBody>
          <a:bodyPr/>
          <a:lstStyle/>
          <a:p>
            <a:r>
              <a:rPr lang="de-DE" dirty="0" err="1" smtClean="0"/>
              <a:t>Observers</a:t>
            </a:r>
            <a:r>
              <a:rPr lang="de-DE" dirty="0" smtClean="0"/>
              <a:t> </a:t>
            </a:r>
            <a:r>
              <a:rPr lang="de-DE" dirty="0" err="1" smtClean="0"/>
              <a:t>upload</a:t>
            </a:r>
            <a:r>
              <a:rPr lang="de-DE" dirty="0" smtClean="0"/>
              <a:t> </a:t>
            </a:r>
            <a:r>
              <a:rPr lang="de-DE" dirty="0" err="1"/>
              <a:t>f</a:t>
            </a:r>
            <a:r>
              <a:rPr lang="de-DE" dirty="0" err="1" smtClean="0"/>
              <a:t>lux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err="1" smtClean="0">
                <a:hlinkClick r:id="rId2"/>
              </a:rPr>
              <a:t>MetRec</a:t>
            </a:r>
            <a:r>
              <a:rPr lang="de-DE" dirty="0" smtClean="0">
                <a:hlinkClick r:id="rId2"/>
              </a:rPr>
              <a:t> </a:t>
            </a:r>
            <a:r>
              <a:rPr lang="de-DE" dirty="0" err="1">
                <a:hlinkClick r:id="rId2"/>
              </a:rPr>
              <a:t>F</a:t>
            </a:r>
            <a:r>
              <a:rPr lang="de-DE" dirty="0" err="1" smtClean="0">
                <a:hlinkClick r:id="rId2"/>
              </a:rPr>
              <a:t>lux</a:t>
            </a:r>
            <a:r>
              <a:rPr lang="de-DE" dirty="0" smtClean="0">
                <a:hlinkClick r:id="rId2"/>
              </a:rPr>
              <a:t> </a:t>
            </a:r>
            <a:r>
              <a:rPr lang="de-DE" dirty="0">
                <a:hlinkClick r:id="rId2"/>
              </a:rPr>
              <a:t>V</a:t>
            </a:r>
            <a:r>
              <a:rPr lang="de-DE" dirty="0" smtClean="0">
                <a:hlinkClick r:id="rId2"/>
              </a:rPr>
              <a:t>iewer</a:t>
            </a:r>
            <a:r>
              <a:rPr lang="de-DE" dirty="0" smtClean="0"/>
              <a:t>*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analyse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visualize</a:t>
            </a:r>
            <a:r>
              <a:rPr lang="de-DE" dirty="0" smtClean="0"/>
              <a:t>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online.</a:t>
            </a:r>
          </a:p>
          <a:p>
            <a:pPr lvl="0"/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profiles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shower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2011.</a:t>
            </a:r>
          </a:p>
          <a:p>
            <a:endParaRPr lang="de-DE" dirty="0" smtClean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43608" y="3709257"/>
            <a:ext cx="3554870" cy="33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de-DE" sz="1400" i="1" dirty="0" smtClean="0"/>
              <a:t>* See </a:t>
            </a:r>
            <a:r>
              <a:rPr lang="de-DE" sz="1400" i="1" dirty="0" err="1" smtClean="0"/>
              <a:t>poster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by</a:t>
            </a:r>
            <a:r>
              <a:rPr lang="de-DE" sz="1400" i="1" dirty="0" smtClean="0"/>
              <a:t> G. </a:t>
            </a:r>
            <a:r>
              <a:rPr lang="de-DE" sz="1400" i="1" dirty="0" err="1" smtClean="0"/>
              <a:t>Barentsen</a:t>
            </a:r>
            <a:r>
              <a:rPr lang="de-DE" sz="1400" i="1" dirty="0" smtClean="0"/>
              <a:t>, S. Molau</a:t>
            </a:r>
            <a:endParaRPr lang="de-DE" sz="1400" i="1" dirty="0"/>
          </a:p>
        </p:txBody>
      </p:sp>
      <p:pic>
        <p:nvPicPr>
          <p:cNvPr id="11" name="Picture 3" descr="fi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041068"/>
            <a:ext cx="3959225" cy="1800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  <p:sp>
        <p:nvSpPr>
          <p:cNvPr id="13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1524000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/>
              <a:t>Meteoroids</a:t>
            </a:r>
            <a:r>
              <a:rPr lang="de-DE" sz="1400" dirty="0" smtClean="0"/>
              <a:t> 2013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03548" y="5769261"/>
            <a:ext cx="4212468" cy="40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1400" i="1" dirty="0" err="1" smtClean="0"/>
              <a:t>Perseid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flux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density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profile</a:t>
            </a:r>
            <a:r>
              <a:rPr lang="de-DE" sz="1400" i="1" dirty="0" smtClean="0"/>
              <a:t> 2011 (</a:t>
            </a:r>
            <a:r>
              <a:rPr lang="de-DE" sz="1400" i="1" dirty="0" err="1" smtClean="0"/>
              <a:t>blue</a:t>
            </a:r>
            <a:r>
              <a:rPr lang="de-DE" sz="1400" i="1" dirty="0" smtClean="0"/>
              <a:t>) </a:t>
            </a:r>
            <a:r>
              <a:rPr lang="de-DE" sz="1400" i="1" dirty="0" err="1" smtClean="0"/>
              <a:t>and</a:t>
            </a:r>
            <a:r>
              <a:rPr lang="de-DE" sz="1400" i="1" dirty="0" smtClean="0"/>
              <a:t> 2012 (</a:t>
            </a:r>
            <a:r>
              <a:rPr lang="de-DE" sz="1400" i="1" dirty="0" err="1" smtClean="0"/>
              <a:t>red</a:t>
            </a:r>
            <a:r>
              <a:rPr lang="de-DE" sz="1400" i="1" dirty="0" smtClean="0"/>
              <a:t>)</a:t>
            </a:r>
            <a:endParaRPr lang="de-DE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1304764"/>
            <a:ext cx="3565847" cy="47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7508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6944EF-DAB6-483E-AF4E-BA658E8838D4}" type="slidenum">
              <a:rPr lang="en-US" sz="1400" smtClean="0"/>
              <a:pPr/>
              <a:t>13</a:t>
            </a:fld>
            <a:r>
              <a:rPr lang="en-US" sz="1400" dirty="0" smtClean="0"/>
              <a:t>/16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3: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Determination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599" cy="2597460"/>
          </a:xfrm>
        </p:spPr>
        <p:txBody>
          <a:bodyPr/>
          <a:lstStyle/>
          <a:p>
            <a:pPr marL="0" lvl="0" indent="0" algn="ctr" fontAlgn="auto">
              <a:buNone/>
            </a:pPr>
            <a:r>
              <a:rPr lang="en-US" u="sng" dirty="0" smtClean="0"/>
              <a:t>Highlights</a:t>
            </a:r>
          </a:p>
          <a:p>
            <a:pPr lvl="0" fontAlgn="auto"/>
            <a:r>
              <a:rPr lang="de-DE" dirty="0" smtClean="0"/>
              <a:t>Determination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zenith</a:t>
            </a:r>
            <a:r>
              <a:rPr lang="de-DE" dirty="0" smtClean="0"/>
              <a:t> </a:t>
            </a:r>
            <a:r>
              <a:rPr lang="de-DE" dirty="0" err="1" smtClean="0"/>
              <a:t>exponent</a:t>
            </a:r>
            <a:r>
              <a:rPr lang="de-DE" dirty="0" smtClean="0"/>
              <a:t> </a:t>
            </a:r>
            <a:r>
              <a:rPr lang="el-GR" dirty="0" smtClean="0"/>
              <a:t>γ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1.5 </a:t>
            </a:r>
            <a:r>
              <a:rPr lang="de-DE" dirty="0" err="1" smtClean="0"/>
              <a:t>and</a:t>
            </a:r>
            <a:r>
              <a:rPr lang="de-DE" dirty="0" smtClean="0"/>
              <a:t> 2.0 </a:t>
            </a:r>
            <a:r>
              <a:rPr lang="de-DE" dirty="0" err="1" smtClean="0"/>
              <a:t>for</a:t>
            </a:r>
            <a:r>
              <a:rPr lang="de-DE" dirty="0" smtClean="0"/>
              <a:t> different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showers</a:t>
            </a:r>
            <a:r>
              <a:rPr lang="de-DE" dirty="0" smtClean="0"/>
              <a:t>.</a:t>
            </a:r>
          </a:p>
          <a:p>
            <a:pPr lvl="0" fontAlgn="auto"/>
            <a:r>
              <a:rPr lang="de-DE" dirty="0" smtClean="0"/>
              <a:t>Average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l-GR" dirty="0" smtClean="0"/>
              <a:t>γ</a:t>
            </a:r>
            <a:r>
              <a:rPr lang="de-DE" dirty="0" smtClean="0"/>
              <a:t>=1.75.</a:t>
            </a:r>
            <a:endParaRPr lang="de-DE" dirty="0"/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5759524" y="3254496"/>
            <a:ext cx="24482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200" dirty="0" smtClean="0"/>
              <a:t>Per 2011 (</a:t>
            </a:r>
            <a:r>
              <a:rPr lang="de-DE" sz="1200" dirty="0" err="1" smtClean="0"/>
              <a:t>blue</a:t>
            </a:r>
            <a:r>
              <a:rPr lang="de-DE" sz="1200" dirty="0" smtClean="0"/>
              <a:t>) / 2012 (</a:t>
            </a:r>
            <a:r>
              <a:rPr lang="de-DE" sz="1200" dirty="0" err="1" smtClean="0"/>
              <a:t>red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8" y="3138488"/>
            <a:ext cx="3665538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138488"/>
            <a:ext cx="3663950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824027" y="5751513"/>
            <a:ext cx="3663951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1400" i="1" dirty="0"/>
              <a:t>Radiant </a:t>
            </a:r>
            <a:r>
              <a:rPr lang="de-DE" sz="1400" i="1" dirty="0" err="1"/>
              <a:t>altitude</a:t>
            </a:r>
            <a:r>
              <a:rPr lang="de-DE" sz="1400" i="1" dirty="0"/>
              <a:t> </a:t>
            </a:r>
            <a:r>
              <a:rPr lang="de-DE" sz="1400" i="1" dirty="0" err="1"/>
              <a:t>correction</a:t>
            </a:r>
            <a:r>
              <a:rPr lang="de-DE" sz="1400" i="1" dirty="0"/>
              <a:t> </a:t>
            </a:r>
            <a:r>
              <a:rPr lang="de-DE" sz="1400" i="1" dirty="0" err="1"/>
              <a:t>with</a:t>
            </a:r>
            <a:r>
              <a:rPr lang="de-DE" sz="1400" i="1" dirty="0"/>
              <a:t> </a:t>
            </a:r>
            <a:r>
              <a:rPr lang="el-GR" sz="1400" i="1" dirty="0"/>
              <a:t>γ</a:t>
            </a:r>
            <a:r>
              <a:rPr lang="de-DE" sz="1400" i="1" dirty="0"/>
              <a:t>=1.75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90438" y="5732463"/>
            <a:ext cx="366553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1400" i="1" dirty="0" err="1" smtClean="0"/>
              <a:t>Uncorrected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flux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density</a:t>
            </a:r>
            <a:r>
              <a:rPr lang="de-DE" sz="1400" i="1" dirty="0" smtClean="0"/>
              <a:t> vs. </a:t>
            </a:r>
            <a:r>
              <a:rPr lang="de-DE" sz="1400" i="1" dirty="0" err="1" smtClean="0"/>
              <a:t>radiant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altitude</a:t>
            </a:r>
            <a:endParaRPr lang="de-DE" sz="1400" i="1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  <p:sp>
        <p:nvSpPr>
          <p:cNvPr id="18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1524000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/>
              <a:t>Meteoroids</a:t>
            </a:r>
            <a:r>
              <a:rPr lang="de-DE" sz="1400" dirty="0" smtClean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0829483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6944EF-DAB6-483E-AF4E-BA658E8838D4}" type="slidenum">
              <a:rPr lang="en-US" sz="1400" smtClean="0"/>
              <a:pPr/>
              <a:t>14</a:t>
            </a:fld>
            <a:r>
              <a:rPr lang="en-US" sz="1400" dirty="0" smtClean="0"/>
              <a:t>/16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3: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Determination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371600"/>
            <a:ext cx="4402831" cy="2183160"/>
          </a:xfrm>
        </p:spPr>
        <p:txBody>
          <a:bodyPr/>
          <a:lstStyle/>
          <a:p>
            <a:pPr marL="0" lvl="0" indent="0" algn="ctr" fontAlgn="auto">
              <a:buNone/>
            </a:pPr>
            <a:r>
              <a:rPr lang="de-DE" u="sng" dirty="0" smtClean="0"/>
              <a:t>Highlights</a:t>
            </a:r>
          </a:p>
          <a:p>
            <a:pPr lvl="0" fontAlgn="auto"/>
            <a:r>
              <a:rPr lang="de-DE" dirty="0" err="1" smtClean="0"/>
              <a:t>Automated</a:t>
            </a:r>
            <a:r>
              <a:rPr lang="de-DE" dirty="0" smtClean="0"/>
              <a:t> online real-time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display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Draconid</a:t>
            </a:r>
            <a:r>
              <a:rPr lang="de-DE" dirty="0" smtClean="0"/>
              <a:t> </a:t>
            </a:r>
            <a:r>
              <a:rPr lang="de-DE" dirty="0" err="1" smtClean="0"/>
              <a:t>outburst</a:t>
            </a:r>
            <a:r>
              <a:rPr lang="de-DE" dirty="0" smtClean="0"/>
              <a:t> 2011.</a:t>
            </a:r>
          </a:p>
          <a:p>
            <a:pPr lvl="0" fontAlgn="auto"/>
            <a:r>
              <a:rPr lang="de-DE" dirty="0" err="1" smtClean="0"/>
              <a:t>Precise</a:t>
            </a:r>
            <a:r>
              <a:rPr lang="de-DE" dirty="0" smtClean="0"/>
              <a:t> </a:t>
            </a:r>
            <a:r>
              <a:rPr lang="de-DE" dirty="0" err="1" smtClean="0"/>
              <a:t>determination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peak</a:t>
            </a:r>
            <a:r>
              <a:rPr lang="de-DE" dirty="0" smtClean="0"/>
              <a:t> time, </a:t>
            </a:r>
            <a:r>
              <a:rPr lang="de-DE" dirty="0" err="1" smtClean="0"/>
              <a:t>flux</a:t>
            </a:r>
            <a:r>
              <a:rPr lang="de-DE" dirty="0" smtClean="0"/>
              <a:t> </a:t>
            </a:r>
            <a:r>
              <a:rPr lang="de-DE" dirty="0" err="1" smtClean="0"/>
              <a:t>density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FHWM. </a:t>
            </a:r>
            <a:endParaRPr lang="de-DE" dirty="0"/>
          </a:p>
        </p:txBody>
      </p:sp>
      <p:pic>
        <p:nvPicPr>
          <p:cNvPr id="64514" name="Picture 2" descr="http://www.imonet.org/draconids/20111017225318_0770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25264"/>
            <a:ext cx="362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628800" cy="223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80" y="3825044"/>
            <a:ext cx="3630000" cy="1980000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  <p:sp>
        <p:nvSpPr>
          <p:cNvPr id="11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1524000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/>
              <a:t>Meteoroids</a:t>
            </a:r>
            <a:r>
              <a:rPr lang="de-DE" sz="1400" dirty="0" smtClean="0"/>
              <a:t> 2013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868490" y="3499627"/>
            <a:ext cx="3621542" cy="2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1400" i="1" dirty="0" err="1" smtClean="0"/>
              <a:t>Comparison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between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visual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and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video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data</a:t>
            </a:r>
            <a:endParaRPr lang="de-DE" sz="1400" i="1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860032" y="5769040"/>
            <a:ext cx="3621542" cy="32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1400" i="1" dirty="0" smtClean="0"/>
              <a:t>High </a:t>
            </a:r>
            <a:r>
              <a:rPr lang="de-DE" sz="1400" i="1" dirty="0" err="1" smtClean="0"/>
              <a:t>resolution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flux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density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profile</a:t>
            </a:r>
            <a:r>
              <a:rPr lang="de-DE" sz="1400" i="1" dirty="0" smtClean="0"/>
              <a:t>.</a:t>
            </a:r>
            <a:endParaRPr lang="de-DE" sz="1400" i="1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28538" y="5805044"/>
            <a:ext cx="3621542" cy="28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1400" i="1" dirty="0" smtClean="0"/>
              <a:t>Real-time </a:t>
            </a:r>
            <a:r>
              <a:rPr lang="de-DE" sz="1400" i="1" dirty="0" err="1" smtClean="0"/>
              <a:t>flux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density</a:t>
            </a:r>
            <a:r>
              <a:rPr lang="de-DE" sz="1400" i="1" dirty="0" smtClean="0"/>
              <a:t> </a:t>
            </a:r>
            <a:r>
              <a:rPr lang="de-DE" sz="1400" i="1" dirty="0" err="1" smtClean="0"/>
              <a:t>profile</a:t>
            </a:r>
            <a:r>
              <a:rPr lang="de-DE" sz="1400" i="1" dirty="0" smtClean="0"/>
              <a:t>.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399511257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7BB538-D2E5-45C0-A600-024411A5CEB2}" type="slidenum">
              <a:rPr lang="en-US" sz="1400" smtClean="0"/>
              <a:pPr/>
              <a:t>15</a:t>
            </a:fld>
            <a:r>
              <a:rPr lang="en-US" sz="1400" dirty="0" smtClean="0"/>
              <a:t>/16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r>
              <a:rPr lang="de-DE" dirty="0" smtClean="0"/>
              <a:t> &amp; </a:t>
            </a:r>
            <a:r>
              <a:rPr lang="de-DE" dirty="0" err="1" smtClean="0"/>
              <a:t>Acknowledgements</a:t>
            </a:r>
            <a:endParaRPr lang="de-DE" dirty="0" smtClean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27268" cy="4578350"/>
          </a:xfrm>
        </p:spPr>
        <p:txBody>
          <a:bodyPr/>
          <a:lstStyle/>
          <a:p>
            <a:r>
              <a:rPr lang="de-DE" dirty="0" smtClean="0"/>
              <a:t>The IMO Video Meteor Network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successful</a:t>
            </a:r>
            <a:r>
              <a:rPr lang="de-DE" dirty="0" smtClean="0"/>
              <a:t> international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amateur</a:t>
            </a:r>
            <a:r>
              <a:rPr lang="de-DE" dirty="0" smtClean="0"/>
              <a:t> </a:t>
            </a:r>
            <a:r>
              <a:rPr lang="de-DE" dirty="0" err="1" smtClean="0"/>
              <a:t>video</a:t>
            </a:r>
            <a:r>
              <a:rPr lang="de-DE" dirty="0" smtClean="0"/>
              <a:t>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observers</a:t>
            </a:r>
            <a:r>
              <a:rPr lang="de-DE" dirty="0" smtClean="0"/>
              <a:t>.</a:t>
            </a:r>
          </a:p>
          <a:p>
            <a:r>
              <a:rPr lang="de-DE" dirty="0" smtClean="0"/>
              <a:t>After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collection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, </a:t>
            </a:r>
            <a:r>
              <a:rPr lang="de-DE" dirty="0" err="1" smtClean="0"/>
              <a:t>plenty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analyses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carried</a:t>
            </a:r>
            <a:r>
              <a:rPr lang="de-DE" dirty="0" smtClean="0"/>
              <a:t>  out </a:t>
            </a:r>
            <a:r>
              <a:rPr lang="de-DE" dirty="0" err="1" smtClean="0"/>
              <a:t>touching</a:t>
            </a:r>
            <a:r>
              <a:rPr lang="de-DE" dirty="0" smtClean="0"/>
              <a:t> different </a:t>
            </a:r>
            <a:r>
              <a:rPr lang="de-DE" dirty="0" err="1" smtClean="0"/>
              <a:t>aspects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.</a:t>
            </a:r>
          </a:p>
          <a:p>
            <a:r>
              <a:rPr lang="en-US" dirty="0" smtClean="0"/>
              <a:t>Further analysis results and discoveries may be expected thanks to a rapidly growing database, improving data quality and refined analysis techniques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Great thanks to all video meteor observers </a:t>
            </a:r>
          </a:p>
          <a:p>
            <a:pPr marL="0" indent="0" algn="ctr">
              <a:buNone/>
            </a:pPr>
            <a:r>
              <a:rPr lang="en-US" b="1" dirty="0" smtClean="0"/>
              <a:t>contributing to </a:t>
            </a:r>
            <a:r>
              <a:rPr lang="en-US" b="1" dirty="0" smtClean="0"/>
              <a:t>the IMO network and </a:t>
            </a:r>
          </a:p>
          <a:p>
            <a:pPr marL="0" indent="0" algn="ctr">
              <a:buNone/>
            </a:pPr>
            <a:r>
              <a:rPr lang="en-US" b="1" dirty="0" smtClean="0"/>
              <a:t>providing the data for all of these analyses.</a:t>
            </a:r>
            <a:endParaRPr lang="de-DE" b="1" dirty="0" smtClean="0"/>
          </a:p>
          <a:p>
            <a:endParaRPr lang="de-DE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  <p:sp>
        <p:nvSpPr>
          <p:cNvPr id="8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1524000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/>
              <a:t>Meteoroids</a:t>
            </a:r>
            <a:r>
              <a:rPr lang="de-DE" sz="1400" dirty="0" smtClean="0"/>
              <a:t> 2013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C806C8-AFAD-463C-85A1-1F65B10F2C49}" type="slidenum">
              <a:rPr lang="en-US" sz="1400" smtClean="0"/>
              <a:pPr/>
              <a:t>16</a:t>
            </a:fld>
            <a:r>
              <a:rPr lang="en-US" sz="1400" dirty="0" smtClean="0"/>
              <a:t>/16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Thanks for your Attention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572000"/>
          </a:xfrm>
        </p:spPr>
        <p:txBody>
          <a:bodyPr/>
          <a:lstStyle/>
          <a:p>
            <a:pPr algn="ctr">
              <a:buFontTx/>
              <a:buNone/>
            </a:pPr>
            <a:endParaRPr lang="de-DE" smtClean="0"/>
          </a:p>
          <a:p>
            <a:pPr algn="ctr">
              <a:buFontTx/>
              <a:buNone/>
            </a:pPr>
            <a:endParaRPr lang="de-DE" smtClean="0"/>
          </a:p>
          <a:p>
            <a:pPr algn="ctr">
              <a:buFontTx/>
              <a:buNone/>
            </a:pPr>
            <a:endParaRPr lang="de-DE" smtClean="0"/>
          </a:p>
          <a:p>
            <a:pPr algn="ctr">
              <a:buFontTx/>
              <a:buNone/>
            </a:pPr>
            <a:endParaRPr lang="de-DE" sz="2200" b="1" smtClean="0"/>
          </a:p>
          <a:p>
            <a:pPr algn="ctr">
              <a:buFontTx/>
              <a:buNone/>
            </a:pPr>
            <a:r>
              <a:rPr lang="de-DE" sz="2200" b="1" smtClean="0"/>
              <a:t>Questions?</a:t>
            </a:r>
            <a:endParaRPr lang="de-DE" smtClean="0"/>
          </a:p>
        </p:txBody>
      </p:sp>
      <p:sp>
        <p:nvSpPr>
          <p:cNvPr id="7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1524000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/>
              <a:t>Meteoroids</a:t>
            </a:r>
            <a:r>
              <a:rPr lang="de-DE" sz="1400" dirty="0" smtClean="0"/>
              <a:t> 2013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 smtClean="0"/>
              <a:t>Meteoroids</a:t>
            </a:r>
            <a:r>
              <a:rPr lang="de-DE" sz="1400" dirty="0" smtClean="0"/>
              <a:t> 2013</a:t>
            </a:r>
            <a:endParaRPr lang="en-US" sz="1400" dirty="0" smtClean="0"/>
          </a:p>
        </p:txBody>
      </p:sp>
      <p:sp>
        <p:nvSpPr>
          <p:cNvPr id="307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51725" y="6248400"/>
            <a:ext cx="1235075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B8651C-528D-4F91-8208-FCE5919F87EE}" type="slidenum">
              <a:rPr lang="en-US" sz="1400" smtClean="0"/>
              <a:pPr/>
              <a:t>2</a:t>
            </a:fld>
            <a:r>
              <a:rPr lang="en-US" sz="1400" dirty="0" smtClean="0"/>
              <a:t>/16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2204864"/>
            <a:ext cx="5112568" cy="2916225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IMO Network?</a:t>
            </a:r>
          </a:p>
          <a:p>
            <a:pPr>
              <a:lnSpc>
                <a:spcPct val="160000"/>
              </a:lnSpc>
            </a:pPr>
            <a:r>
              <a:rPr lang="de-DE" dirty="0" err="1" smtClean="0"/>
              <a:t>History</a:t>
            </a:r>
            <a:r>
              <a:rPr lang="de-DE" dirty="0" smtClean="0"/>
              <a:t> &amp; </a:t>
            </a:r>
            <a:r>
              <a:rPr lang="de-DE" dirty="0" err="1" smtClean="0"/>
              <a:t>Current</a:t>
            </a:r>
            <a:r>
              <a:rPr lang="de-DE" dirty="0" smtClean="0"/>
              <a:t> Status</a:t>
            </a:r>
          </a:p>
          <a:p>
            <a:pPr>
              <a:lnSpc>
                <a:spcPct val="160000"/>
              </a:lnSpc>
            </a:pPr>
            <a:r>
              <a:rPr lang="de-DE" dirty="0" smtClean="0"/>
              <a:t>Major </a:t>
            </a:r>
            <a:r>
              <a:rPr lang="de-DE" dirty="0" err="1" smtClean="0"/>
              <a:t>Achievements</a:t>
            </a:r>
            <a:endParaRPr lang="de-DE" dirty="0" smtClean="0"/>
          </a:p>
          <a:p>
            <a:pPr>
              <a:lnSpc>
                <a:spcPct val="160000"/>
              </a:lnSpc>
            </a:pPr>
            <a:r>
              <a:rPr lang="de-DE" dirty="0" err="1" smtClean="0"/>
              <a:t>Conclusions</a:t>
            </a:r>
            <a:r>
              <a:rPr lang="de-DE" dirty="0" smtClean="0"/>
              <a:t> &amp; </a:t>
            </a:r>
            <a:r>
              <a:rPr lang="de-DE" dirty="0" err="1" smtClean="0"/>
              <a:t>Acknowledgements</a:t>
            </a:r>
            <a:endParaRPr lang="de-DE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/>
              <a:t>Meteoroids</a:t>
            </a:r>
            <a:r>
              <a:rPr lang="de-DE" sz="1400" dirty="0" smtClean="0"/>
              <a:t> 2013</a:t>
            </a:r>
          </a:p>
        </p:txBody>
      </p:sp>
      <p:sp>
        <p:nvSpPr>
          <p:cNvPr id="410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8F0F9A-76E5-4C92-A160-D18B442FEFB0}" type="slidenum">
              <a:rPr lang="en-US" sz="1400" smtClean="0"/>
              <a:pPr/>
              <a:t>3</a:t>
            </a:fld>
            <a:r>
              <a:rPr lang="en-US" sz="1400" dirty="0" smtClean="0"/>
              <a:t>/16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IMO Network?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543925" cy="4505672"/>
          </a:xfrm>
        </p:spPr>
        <p:txBody>
          <a:bodyPr/>
          <a:lstStyle/>
          <a:p>
            <a:r>
              <a:rPr lang="en-US" dirty="0" smtClean="0"/>
              <a:t>International network of amateur </a:t>
            </a:r>
            <a:r>
              <a:rPr lang="en-US" dirty="0"/>
              <a:t>astronomers who obtain video meteor observations on a regular </a:t>
            </a:r>
            <a:r>
              <a:rPr lang="en-US" dirty="0" smtClean="0"/>
              <a:t>basis.</a:t>
            </a:r>
            <a:endParaRPr lang="de-DE" dirty="0"/>
          </a:p>
          <a:p>
            <a:r>
              <a:rPr lang="en-US" dirty="0"/>
              <a:t>P</a:t>
            </a:r>
            <a:r>
              <a:rPr lang="en-US" dirty="0" smtClean="0"/>
              <a:t>articipants from many, </a:t>
            </a:r>
            <a:r>
              <a:rPr lang="en-US" dirty="0"/>
              <a:t>mainly European </a:t>
            </a:r>
            <a:r>
              <a:rPr lang="en-US" dirty="0" smtClean="0"/>
              <a:t>countries.</a:t>
            </a:r>
            <a:endParaRPr lang="de-DE" dirty="0"/>
          </a:p>
          <a:p>
            <a:pPr lvl="0" fontAlgn="auto"/>
            <a:r>
              <a:rPr lang="en-US" dirty="0"/>
              <a:t>O</a:t>
            </a:r>
            <a:r>
              <a:rPr lang="en-US" dirty="0" smtClean="0"/>
              <a:t>bservers </a:t>
            </a:r>
            <a:r>
              <a:rPr lang="en-US" dirty="0"/>
              <a:t>operate </a:t>
            </a:r>
            <a:r>
              <a:rPr lang="en-US" dirty="0" smtClean="0"/>
              <a:t>1..5 video </a:t>
            </a:r>
            <a:r>
              <a:rPr lang="en-US" dirty="0"/>
              <a:t>cameras at </a:t>
            </a:r>
            <a:r>
              <a:rPr lang="en-US" dirty="0" smtClean="0"/>
              <a:t>single/multiple locations.</a:t>
            </a:r>
            <a:endParaRPr lang="de-DE" dirty="0"/>
          </a:p>
          <a:p>
            <a:pPr lvl="0" fontAlgn="auto"/>
            <a:r>
              <a:rPr lang="en-US" dirty="0"/>
              <a:t>N</a:t>
            </a:r>
            <a:r>
              <a:rPr lang="en-US" dirty="0" smtClean="0"/>
              <a:t>early </a:t>
            </a:r>
            <a:r>
              <a:rPr lang="en-US" dirty="0"/>
              <a:t>all stations are automated and operate every </a:t>
            </a:r>
            <a:r>
              <a:rPr lang="en-US" dirty="0" smtClean="0"/>
              <a:t>night.</a:t>
            </a:r>
            <a:endParaRPr lang="de-DE" dirty="0"/>
          </a:p>
          <a:p>
            <a:pPr lvl="0" fontAlgn="auto"/>
            <a:r>
              <a:rPr lang="en-US" dirty="0" smtClean="0"/>
              <a:t>Designed </a:t>
            </a:r>
            <a:r>
              <a:rPr lang="en-US" dirty="0"/>
              <a:t>as single-station network to allow observers from anywhere in the world to </a:t>
            </a:r>
            <a:r>
              <a:rPr lang="en-US" dirty="0" smtClean="0"/>
              <a:t>join.</a:t>
            </a:r>
          </a:p>
          <a:p>
            <a:pPr lvl="0" fontAlgn="auto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stations use identical digitizer hardware and the </a:t>
            </a:r>
            <a:r>
              <a:rPr lang="en-US" dirty="0" err="1"/>
              <a:t>MetRec</a:t>
            </a:r>
            <a:r>
              <a:rPr lang="en-US" dirty="0"/>
              <a:t> software for meteor detection and </a:t>
            </a:r>
            <a:r>
              <a:rPr lang="en-US" dirty="0" smtClean="0"/>
              <a:t>analysis.</a:t>
            </a:r>
            <a:endParaRPr lang="de-DE" dirty="0"/>
          </a:p>
          <a:p>
            <a:pPr lvl="0" fontAlgn="auto"/>
            <a:r>
              <a:rPr lang="en-US" dirty="0"/>
              <a:t>O</a:t>
            </a:r>
            <a:r>
              <a:rPr lang="en-US" dirty="0" smtClean="0"/>
              <a:t>bservations </a:t>
            </a:r>
            <a:r>
              <a:rPr lang="en-US" dirty="0"/>
              <a:t>are reported to the IMO network database, which is centrally maintained and </a:t>
            </a:r>
            <a:r>
              <a:rPr lang="en-US" dirty="0" smtClean="0"/>
              <a:t>quality-controlled.</a:t>
            </a:r>
            <a:endParaRPr lang="de-DE" dirty="0"/>
          </a:p>
          <a:p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/>
              <a:t>Meteoroids</a:t>
            </a:r>
            <a:r>
              <a:rPr lang="de-DE" sz="1400" dirty="0" smtClean="0"/>
              <a:t> 2013</a:t>
            </a:r>
          </a:p>
        </p:txBody>
      </p:sp>
      <p:sp>
        <p:nvSpPr>
          <p:cNvPr id="410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8F0F9A-76E5-4C92-A160-D18B442FEFB0}" type="slidenum">
              <a:rPr lang="en-US" sz="1400" smtClean="0"/>
              <a:pPr/>
              <a:t>4</a:t>
            </a:fld>
            <a:r>
              <a:rPr lang="en-US" sz="1400" dirty="0" smtClean="0"/>
              <a:t>/16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History</a:t>
            </a:r>
            <a:r>
              <a:rPr lang="de-DE" dirty="0" smtClean="0"/>
              <a:t> &amp; </a:t>
            </a:r>
            <a:r>
              <a:rPr lang="de-DE" dirty="0" err="1" smtClean="0"/>
              <a:t>Current</a:t>
            </a:r>
            <a:r>
              <a:rPr lang="de-DE" dirty="0" smtClean="0"/>
              <a:t> Status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543925" cy="529066"/>
          </a:xfrm>
        </p:spPr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camera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r>
              <a:rPr lang="de-DE" dirty="0" smtClean="0"/>
              <a:t> </a:t>
            </a:r>
            <a:r>
              <a:rPr lang="de-DE" dirty="0" err="1" smtClean="0"/>
              <a:t>automated</a:t>
            </a:r>
            <a:r>
              <a:rPr lang="de-DE" dirty="0" smtClean="0"/>
              <a:t> </a:t>
            </a:r>
            <a:r>
              <a:rPr lang="de-DE" dirty="0" err="1" smtClean="0"/>
              <a:t>meteor</a:t>
            </a:r>
            <a:r>
              <a:rPr lang="de-DE" dirty="0" smtClean="0"/>
              <a:t> </a:t>
            </a:r>
            <a:r>
              <a:rPr lang="de-DE" dirty="0" err="1" smtClean="0"/>
              <a:t>observation</a:t>
            </a:r>
            <a:r>
              <a:rPr lang="de-DE" dirty="0" smtClean="0"/>
              <a:t> in 03/1999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79300"/>
            <a:ext cx="3485599" cy="280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09547"/>
              </p:ext>
            </p:extLst>
          </p:nvPr>
        </p:nvGraphicFramePr>
        <p:xfrm>
          <a:off x="5958532" y="1860008"/>
          <a:ext cx="2825936" cy="2886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484"/>
                <a:gridCol w="706484"/>
                <a:gridCol w="706484"/>
                <a:gridCol w="706484"/>
              </a:tblGrid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solidFill>
                            <a:srgbClr val="FFFF99"/>
                          </a:solidFill>
                          <a:effectLst/>
                        </a:rPr>
                        <a:t>Year</a:t>
                      </a:r>
                      <a:endParaRPr lang="de-DE" sz="1200" b="1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 err="1">
                          <a:solidFill>
                            <a:srgbClr val="FFFF99"/>
                          </a:solidFill>
                          <a:effectLst/>
                        </a:rPr>
                        <a:t>Cameras</a:t>
                      </a:r>
                      <a:endParaRPr lang="de-DE" sz="1200" b="1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 err="1">
                          <a:solidFill>
                            <a:srgbClr val="FFFF99"/>
                          </a:solidFill>
                          <a:effectLst/>
                        </a:rPr>
                        <a:t>Observers</a:t>
                      </a:r>
                      <a:endParaRPr lang="de-DE" sz="1200" b="1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solidFill>
                            <a:srgbClr val="FFFF99"/>
                          </a:solidFill>
                          <a:effectLst/>
                        </a:rPr>
                        <a:t>Countries</a:t>
                      </a:r>
                      <a:endParaRPr lang="de-DE" sz="1200" b="1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1999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8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7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3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2000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11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8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5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2001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19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12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7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2002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19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12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8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2003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23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15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8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2004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21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11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7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2005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23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17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9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2006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28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19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9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2007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30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22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9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2008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37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24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10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2009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43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24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10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2010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57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32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12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2011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80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46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16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1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2012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solidFill>
                            <a:srgbClr val="FFFF99"/>
                          </a:solidFill>
                          <a:effectLst/>
                        </a:rPr>
                        <a:t>81</a:t>
                      </a:r>
                      <a:endParaRPr lang="de-DE" sz="1200" b="0" i="0" u="none" strike="noStrike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46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rgbClr val="FFFF99"/>
                          </a:solidFill>
                          <a:effectLst/>
                        </a:rPr>
                        <a:t>15</a:t>
                      </a:r>
                      <a:endParaRPr lang="de-DE" sz="1200" b="0" i="0" u="none" strike="noStrike" dirty="0">
                        <a:solidFill>
                          <a:srgbClr val="FFFF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31740" y="4654041"/>
            <a:ext cx="3554870" cy="33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de-DE" sz="1200" i="1" dirty="0"/>
              <a:t>IMO </a:t>
            </a:r>
            <a:r>
              <a:rPr lang="de-DE" sz="1400" i="1" dirty="0"/>
              <a:t>Network</a:t>
            </a:r>
            <a:r>
              <a:rPr lang="de-DE" sz="1200" i="1" dirty="0"/>
              <a:t> </a:t>
            </a:r>
            <a:r>
              <a:rPr lang="de-DE" sz="1200" i="1" dirty="0" err="1"/>
              <a:t>Cameras</a:t>
            </a:r>
            <a:r>
              <a:rPr lang="de-DE" sz="1200" i="1" dirty="0"/>
              <a:t> in </a:t>
            </a:r>
            <a:r>
              <a:rPr lang="de-DE" sz="1200" i="1" dirty="0" smtClean="0"/>
              <a:t>Central Europe 2012</a:t>
            </a:r>
            <a:endParaRPr lang="de-DE" sz="1200" i="1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806649"/>
              </p:ext>
            </p:extLst>
          </p:nvPr>
        </p:nvGraphicFramePr>
        <p:xfrm>
          <a:off x="488567" y="4941168"/>
          <a:ext cx="8331905" cy="11336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8421"/>
                <a:gridCol w="1440160"/>
                <a:gridCol w="5883324"/>
              </a:tblGrid>
              <a:tr h="315623"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45730" marB="45730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Start Year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45730" marB="45730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</a:p>
                  </a:txBody>
                  <a:tcPr marL="108008" marR="108008" marT="45730" marB="45730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498"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1999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 setup, software development, initial data collection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2581"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2006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rtl="0" eaLnBrk="1" fontAlgn="b" latinLnBrk="0" hangingPunct="1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Comprehensive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meteor shower analyses from single station data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2451"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>
                        <a:buFont typeface="Arial" pitchFamily="34" charset="0"/>
                        <a:buNone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Calculation of flux densities, online flux viewer tool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67544" y="1759939"/>
            <a:ext cx="1728192" cy="314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Network </a:t>
            </a:r>
            <a:r>
              <a:rPr lang="de-DE" kern="0" dirty="0" err="1" smtClean="0"/>
              <a:t>history</a:t>
            </a:r>
            <a:r>
              <a:rPr lang="de-DE" kern="0" dirty="0" smtClean="0"/>
              <a:t> </a:t>
            </a:r>
            <a:r>
              <a:rPr lang="de-DE" kern="0" dirty="0" err="1" smtClean="0"/>
              <a:t>can</a:t>
            </a:r>
            <a:r>
              <a:rPr lang="de-DE" kern="0" dirty="0" smtClean="0"/>
              <a:t> </a:t>
            </a:r>
            <a:r>
              <a:rPr lang="de-DE" kern="0" dirty="0" err="1" smtClean="0"/>
              <a:t>be</a:t>
            </a:r>
            <a:r>
              <a:rPr lang="de-DE" kern="0" dirty="0" smtClean="0"/>
              <a:t> </a:t>
            </a:r>
            <a:r>
              <a:rPr lang="de-DE" kern="0" dirty="0" err="1" smtClean="0"/>
              <a:t>divided</a:t>
            </a:r>
            <a:r>
              <a:rPr lang="de-DE" kern="0" dirty="0" smtClean="0"/>
              <a:t> in </a:t>
            </a:r>
            <a:r>
              <a:rPr lang="de-DE" kern="0" dirty="0" err="1" smtClean="0"/>
              <a:t>three</a:t>
            </a:r>
            <a:r>
              <a:rPr lang="de-DE" kern="0" dirty="0" smtClean="0"/>
              <a:t> </a:t>
            </a:r>
            <a:r>
              <a:rPr lang="de-DE" kern="0" dirty="0" err="1" smtClean="0"/>
              <a:t>main</a:t>
            </a:r>
            <a:r>
              <a:rPr lang="de-DE" kern="0" dirty="0" smtClean="0"/>
              <a:t> </a:t>
            </a:r>
            <a:r>
              <a:rPr lang="de-DE" kern="0" dirty="0" err="1" smtClean="0"/>
              <a:t>phases</a:t>
            </a:r>
            <a:r>
              <a:rPr lang="de-DE" kern="0" dirty="0" smtClean="0"/>
              <a:t>.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427630472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/>
              <a:t>Meteoroids</a:t>
            </a:r>
            <a:r>
              <a:rPr lang="de-DE" sz="1400" dirty="0" smtClean="0"/>
              <a:t> 2013</a:t>
            </a:r>
          </a:p>
        </p:txBody>
      </p:sp>
      <p:sp>
        <p:nvSpPr>
          <p:cNvPr id="410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8F0F9A-76E5-4C92-A160-D18B442FEFB0}" type="slidenum">
              <a:rPr lang="en-US" sz="1400" smtClean="0"/>
              <a:pPr/>
              <a:t>5</a:t>
            </a:fld>
            <a:r>
              <a:rPr lang="en-US" sz="1400" dirty="0" smtClean="0"/>
              <a:t>/16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1: Data </a:t>
            </a:r>
            <a:r>
              <a:rPr lang="de-DE" dirty="0" err="1" smtClean="0"/>
              <a:t>Collection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  <p:graphicFrame>
        <p:nvGraphicFramePr>
          <p:cNvPr id="13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723858"/>
              </p:ext>
            </p:extLst>
          </p:nvPr>
        </p:nvGraphicFramePr>
        <p:xfrm>
          <a:off x="180000" y="1260000"/>
          <a:ext cx="432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118031"/>
              </p:ext>
            </p:extLst>
          </p:nvPr>
        </p:nvGraphicFramePr>
        <p:xfrm>
          <a:off x="4500000" y="1260000"/>
          <a:ext cx="432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812059"/>
              </p:ext>
            </p:extLst>
          </p:nvPr>
        </p:nvGraphicFramePr>
        <p:xfrm>
          <a:off x="4500000" y="3780000"/>
          <a:ext cx="432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67544" y="3600000"/>
            <a:ext cx="4114328" cy="23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®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en-US" u="sng" dirty="0" smtClean="0"/>
              <a:t>Highlights</a:t>
            </a:r>
            <a:endParaRPr lang="de-DE" u="sng" kern="0" dirty="0" smtClean="0"/>
          </a:p>
          <a:p>
            <a:r>
              <a:rPr lang="de-DE" kern="0" dirty="0" smtClean="0"/>
              <a:t>Network </a:t>
            </a:r>
            <a:r>
              <a:rPr lang="de-DE" kern="0" dirty="0" err="1" smtClean="0"/>
              <a:t>outcome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</a:t>
            </a:r>
            <a:r>
              <a:rPr lang="de-DE" kern="0" dirty="0" err="1" smtClean="0"/>
              <a:t>data</a:t>
            </a:r>
            <a:r>
              <a:rPr lang="de-DE" kern="0" dirty="0" smtClean="0"/>
              <a:t> </a:t>
            </a:r>
            <a:r>
              <a:rPr lang="de-DE" kern="0" dirty="0" err="1" smtClean="0"/>
              <a:t>quality</a:t>
            </a:r>
            <a:r>
              <a:rPr lang="de-DE" kern="0" dirty="0" smtClean="0"/>
              <a:t> </a:t>
            </a:r>
            <a:r>
              <a:rPr lang="de-DE" kern="0" dirty="0" err="1" smtClean="0"/>
              <a:t>has</a:t>
            </a:r>
            <a:r>
              <a:rPr lang="de-DE" kern="0" dirty="0" smtClean="0"/>
              <a:t> </a:t>
            </a:r>
            <a:r>
              <a:rPr lang="de-DE" kern="0" dirty="0" err="1" smtClean="0"/>
              <a:t>been</a:t>
            </a:r>
            <a:r>
              <a:rPr lang="de-DE" kern="0" dirty="0" smtClean="0"/>
              <a:t> </a:t>
            </a:r>
            <a:r>
              <a:rPr lang="de-DE" kern="0" dirty="0" err="1" smtClean="0"/>
              <a:t>increasing</a:t>
            </a:r>
            <a:r>
              <a:rPr lang="de-DE" kern="0" dirty="0" smtClean="0"/>
              <a:t> </a:t>
            </a:r>
            <a:r>
              <a:rPr lang="de-DE" kern="0" dirty="0" err="1" smtClean="0"/>
              <a:t>continuously</a:t>
            </a:r>
            <a:r>
              <a:rPr lang="de-DE" kern="0" dirty="0" smtClean="0"/>
              <a:t>.</a:t>
            </a:r>
          </a:p>
          <a:p>
            <a:r>
              <a:rPr lang="de-DE" kern="0" dirty="0" smtClean="0"/>
              <a:t>Not a </a:t>
            </a:r>
            <a:r>
              <a:rPr lang="de-DE" kern="0" dirty="0" err="1" smtClean="0"/>
              <a:t>single</a:t>
            </a:r>
            <a:r>
              <a:rPr lang="de-DE" kern="0" dirty="0" smtClean="0"/>
              <a:t> </a:t>
            </a:r>
            <a:r>
              <a:rPr lang="de-DE" kern="0" dirty="0" err="1" smtClean="0"/>
              <a:t>night</a:t>
            </a:r>
            <a:r>
              <a:rPr lang="de-DE" kern="0" dirty="0" smtClean="0"/>
              <a:t> </a:t>
            </a:r>
            <a:r>
              <a:rPr lang="de-DE" kern="0" dirty="0" err="1" smtClean="0"/>
              <a:t>missed</a:t>
            </a:r>
            <a:r>
              <a:rPr lang="de-DE" kern="0" dirty="0" smtClean="0"/>
              <a:t> </a:t>
            </a:r>
            <a:r>
              <a:rPr lang="de-DE" kern="0" dirty="0" err="1" smtClean="0"/>
              <a:t>since</a:t>
            </a:r>
            <a:r>
              <a:rPr lang="de-DE" kern="0" dirty="0" smtClean="0"/>
              <a:t> June 2007.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40827212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/>
              <a:t>Meteoroids</a:t>
            </a:r>
            <a:r>
              <a:rPr lang="de-DE" sz="1400" dirty="0" smtClean="0"/>
              <a:t> 2013</a:t>
            </a:r>
          </a:p>
        </p:txBody>
      </p:sp>
      <p:sp>
        <p:nvSpPr>
          <p:cNvPr id="410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8F0F9A-76E5-4C92-A160-D18B442FEFB0}" type="slidenum">
              <a:rPr lang="en-US" sz="1400" smtClean="0"/>
              <a:pPr/>
              <a:t>6</a:t>
            </a:fld>
            <a:r>
              <a:rPr lang="en-US" sz="1400" dirty="0" smtClean="0"/>
              <a:t>/16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2: Meteor </a:t>
            </a:r>
            <a:r>
              <a:rPr lang="de-DE" dirty="0" err="1" smtClean="0"/>
              <a:t>Shower</a:t>
            </a:r>
            <a:r>
              <a:rPr lang="de-DE" dirty="0" smtClean="0"/>
              <a:t> </a:t>
            </a:r>
            <a:r>
              <a:rPr lang="de-DE" dirty="0" err="1" smtClean="0"/>
              <a:t>Analyses</a:t>
            </a:r>
            <a:endParaRPr lang="de-DE" dirty="0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543925" cy="617538"/>
          </a:xfrm>
        </p:spPr>
        <p:txBody>
          <a:bodyPr/>
          <a:lstStyle/>
          <a:p>
            <a:pPr marL="0" indent="0" algn="ctr">
              <a:buNone/>
            </a:pPr>
            <a:r>
              <a:rPr lang="de-DE" u="sng" dirty="0" err="1" smtClean="0"/>
              <a:t>Automated</a:t>
            </a:r>
            <a:r>
              <a:rPr lang="de-DE" u="sng" dirty="0" smtClean="0"/>
              <a:t> </a:t>
            </a:r>
            <a:r>
              <a:rPr lang="de-DE" u="sng" dirty="0" err="1" smtClean="0"/>
              <a:t>meteor</a:t>
            </a:r>
            <a:r>
              <a:rPr lang="de-DE" u="sng" dirty="0" smtClean="0"/>
              <a:t> </a:t>
            </a:r>
            <a:r>
              <a:rPr lang="de-DE" u="sng" dirty="0" err="1" smtClean="0"/>
              <a:t>shower</a:t>
            </a:r>
            <a:r>
              <a:rPr lang="de-DE" u="sng" dirty="0" smtClean="0"/>
              <a:t> </a:t>
            </a:r>
            <a:r>
              <a:rPr lang="de-DE" u="sng" dirty="0" err="1" smtClean="0"/>
              <a:t>detection</a:t>
            </a:r>
            <a:endParaRPr lang="de-DE" u="sng" dirty="0" smtClean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229950"/>
              </p:ext>
            </p:extLst>
          </p:nvPr>
        </p:nvGraphicFramePr>
        <p:xfrm>
          <a:off x="503238" y="1988840"/>
          <a:ext cx="8497887" cy="40310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60450"/>
                <a:gridCol w="2592288"/>
                <a:gridCol w="4645149"/>
              </a:tblGrid>
              <a:tr h="721562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IMC 2006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45730" marB="4573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188,068 </a:t>
                      </a:r>
                      <a:r>
                        <a:rPr lang="de-DE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meteors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(01/1993-07/2006)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45730" marB="4573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Base procedure based on Bayes' decision rule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Two-step detection (radiant and shower search)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Iterative radiant search</a:t>
                      </a:r>
                    </a:p>
                  </a:txBody>
                  <a:tcPr marL="108008" marR="108008" marT="45730" marB="4573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7952"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IMC 2008</a:t>
                      </a:r>
                    </a:p>
                  </a:txBody>
                  <a:tcPr marL="108008" marR="108008" marT="9527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359,957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meteors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(01/1993-07/2008)</a:t>
                      </a:r>
                    </a:p>
                  </a:txBody>
                  <a:tcPr marL="108008" marR="108008" marT="9527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4400" indent="-2857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r>
                        <a:rPr lang="en-US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Observability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function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activity profiles</a:t>
                      </a:r>
                    </a:p>
                    <a:p>
                      <a:pPr marL="284400" indent="-2857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Improved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detection algorithm (new </a:t>
                      </a:r>
                      <a:r>
                        <a:rPr lang="en-US" sz="16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alitude</a:t>
                      </a: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formula, Laplace distribution)</a:t>
                      </a:r>
                    </a:p>
                    <a:p>
                      <a:pPr marL="284400" indent="-2857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170"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WGN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37:4</a:t>
                      </a:r>
                    </a:p>
                    <a:p>
                      <a:pPr algn="ctr" defTabSz="914400" rtl="0" eaLnBrk="1" fontAlgn="b" latinLnBrk="0" hangingPunct="1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451,282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meteors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01/1993-04/2009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08008" marR="108008" marT="9527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r>
                        <a:rPr lang="en-US" sz="16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Based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 MDC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meteor shower list</a:t>
                      </a:r>
                    </a:p>
                    <a:p>
                      <a:pPr marL="285750" indent="-2857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sz="16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anual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refinement </a:t>
                      </a:r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6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search results</a:t>
                      </a: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endParaRPr lang="en-US" sz="1600" b="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280"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WGN </a:t>
                      </a: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38:5</a:t>
                      </a:r>
                    </a:p>
                    <a:p>
                      <a:pPr algn="ctr" defTabSz="914400" rtl="0" eaLnBrk="1" fontAlgn="b" latinLnBrk="0" hangingPunct="1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168,830 meteors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only SL 250-315°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(01/1993-12/2009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 analysis of PER/AUR region in September/October</a:t>
                      </a:r>
                    </a:p>
                  </a:txBody>
                  <a:tcPr marL="108008" marR="108008" marT="9527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280"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IMC 2013</a:t>
                      </a:r>
                    </a:p>
                  </a:txBody>
                  <a:tcPr marL="108008" marR="108008" marT="9527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rtl="0" eaLnBrk="1" fontAlgn="b" latinLnBrk="0" hangingPunct="1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1,063,057 </a:t>
                      </a:r>
                      <a:r>
                        <a:rPr lang="de-DE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meteors</a:t>
                      </a: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(01/1993-12/2011)</a:t>
                      </a:r>
                    </a:p>
                  </a:txBody>
                  <a:tcPr marL="108008" marR="108008" marT="9527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r>
                        <a:rPr lang="en-US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Bi-directional match between IMO database and MDC meteor shower list</a:t>
                      </a:r>
                    </a:p>
                    <a:p>
                      <a:pPr marL="171450" indent="-171450" algn="l" defTabSz="914400" rtl="0" eaLnBrk="1" fontAlgn="b" latinLnBrk="0" hangingPunct="1">
                        <a:buFont typeface="Arial" pitchFamily="34" charset="0"/>
                        <a:buChar char="•"/>
                      </a:pPr>
                      <a:endParaRPr lang="en-US" sz="16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8" marR="108008" marT="9527" marB="0" anchor="ctr">
                    <a:lnL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</p:spTree>
    <p:extLst>
      <p:ext uri="{BB962C8B-B14F-4D97-AF65-F5344CB8AC3E}">
        <p14:creationId xmlns:p14="http://schemas.microsoft.com/office/powerpoint/2010/main" val="154816417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/>
              <a:t>Meteoroids</a:t>
            </a:r>
            <a:r>
              <a:rPr lang="de-DE" sz="1400" dirty="0"/>
              <a:t> 2013</a:t>
            </a:r>
          </a:p>
          <a:p>
            <a:endParaRPr lang="de-DE" sz="1400" dirty="0" smtClean="0">
              <a:solidFill>
                <a:srgbClr val="CCFF66"/>
              </a:solidFill>
            </a:endParaRPr>
          </a:p>
        </p:txBody>
      </p:sp>
      <p:sp>
        <p:nvSpPr>
          <p:cNvPr id="512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9D0AF5-A776-419F-99DA-0D3520B9291C}" type="slidenum">
              <a:rPr lang="en-US" sz="1400" smtClean="0">
                <a:solidFill>
                  <a:srgbClr val="CCFF66"/>
                </a:solidFill>
              </a:rPr>
              <a:pPr/>
              <a:t>7</a:t>
            </a:fld>
            <a:r>
              <a:rPr lang="en-US" sz="1400" dirty="0" smtClean="0">
                <a:solidFill>
                  <a:srgbClr val="CCFF66"/>
                </a:solidFill>
              </a:rPr>
              <a:t>/16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Phase 2: Meteor </a:t>
            </a:r>
            <a:r>
              <a:rPr lang="de-DE" dirty="0" err="1"/>
              <a:t>Shower</a:t>
            </a:r>
            <a:r>
              <a:rPr lang="de-DE" dirty="0"/>
              <a:t> </a:t>
            </a:r>
            <a:r>
              <a:rPr lang="de-DE" dirty="0" err="1"/>
              <a:t>Analyses</a:t>
            </a:r>
            <a:endParaRPr lang="de-DE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686800" cy="457835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de-DE" u="sng" dirty="0" err="1"/>
              <a:t>Automated</a:t>
            </a:r>
            <a:r>
              <a:rPr lang="de-DE" u="sng" dirty="0"/>
              <a:t> </a:t>
            </a:r>
            <a:r>
              <a:rPr lang="de-DE" u="sng" dirty="0" err="1"/>
              <a:t>meteor</a:t>
            </a:r>
            <a:r>
              <a:rPr lang="de-DE" u="sng" dirty="0"/>
              <a:t> </a:t>
            </a:r>
            <a:r>
              <a:rPr lang="de-DE" u="sng" dirty="0" err="1"/>
              <a:t>shower</a:t>
            </a:r>
            <a:r>
              <a:rPr lang="de-DE" u="sng" dirty="0"/>
              <a:t> </a:t>
            </a:r>
            <a:r>
              <a:rPr lang="de-DE" u="sng" dirty="0" err="1" smtClean="0"/>
              <a:t>detection</a:t>
            </a:r>
            <a:r>
              <a:rPr lang="de-DE" u="sng" dirty="0" smtClean="0"/>
              <a:t> (</a:t>
            </a:r>
            <a:r>
              <a:rPr lang="de-DE" u="sng" dirty="0" err="1" smtClean="0"/>
              <a:t>single</a:t>
            </a:r>
            <a:r>
              <a:rPr lang="de-DE" u="sng" dirty="0" smtClean="0"/>
              <a:t> </a:t>
            </a:r>
            <a:r>
              <a:rPr lang="de-DE" u="sng" dirty="0" err="1" smtClean="0"/>
              <a:t>station</a:t>
            </a:r>
            <a:r>
              <a:rPr lang="de-DE" u="sng" dirty="0" smtClean="0"/>
              <a:t> </a:t>
            </a:r>
            <a:r>
              <a:rPr lang="de-DE" u="sng" dirty="0" err="1" smtClean="0"/>
              <a:t>analysis</a:t>
            </a:r>
            <a:r>
              <a:rPr lang="de-DE" u="sng" dirty="0" smtClean="0"/>
              <a:t>)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Cut the data into sol long slices of 2° length, 1° shift.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Compute for each meteor M in each sol long slice and all possible radiants R (</a:t>
            </a:r>
            <a:r>
              <a:rPr lang="el-GR" dirty="0" smtClean="0"/>
              <a:t>α</a:t>
            </a:r>
            <a:r>
              <a:rPr lang="en-US" dirty="0" smtClean="0"/>
              <a:t> / </a:t>
            </a:r>
            <a:r>
              <a:rPr lang="el-GR" dirty="0" smtClean="0"/>
              <a:t>δ</a:t>
            </a:r>
            <a:r>
              <a:rPr lang="en-US" dirty="0" smtClean="0"/>
              <a:t> /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inf</a:t>
            </a:r>
            <a:r>
              <a:rPr lang="en-US" dirty="0" smtClean="0"/>
              <a:t>) the conditional probability P (M | R).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Determine the radiants iteratively: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Start: Accumulate P (M | R) over all possible R</a:t>
            </a:r>
          </a:p>
          <a:p>
            <a:pPr lvl="2">
              <a:lnSpc>
                <a:spcPct val="90000"/>
              </a:lnSpc>
              <a:buFont typeface="Symbol" pitchFamily="18" charset="2"/>
              <a:buChar char="®"/>
            </a:pPr>
            <a:r>
              <a:rPr lang="en-US" dirty="0" smtClean="0"/>
              <a:t>Loop: Select the radiant R</a:t>
            </a:r>
            <a:r>
              <a:rPr lang="en-US" dirty="0" smtClean="0">
                <a:cs typeface="Times New Roman" pitchFamily="18" charset="0"/>
              </a:rPr>
              <a:t>`</a:t>
            </a:r>
            <a:r>
              <a:rPr lang="en-US" dirty="0" smtClean="0"/>
              <a:t> with largest probability P (M | R</a:t>
            </a:r>
            <a:r>
              <a:rPr lang="en-US" dirty="0" smtClean="0">
                <a:cs typeface="Times New Roman" pitchFamily="18" charset="0"/>
              </a:rPr>
              <a:t>`</a:t>
            </a:r>
            <a:r>
              <a:rPr lang="en-US" dirty="0" smtClean="0"/>
              <a:t>)</a:t>
            </a:r>
          </a:p>
          <a:p>
            <a:pPr lvl="2">
              <a:lnSpc>
                <a:spcPct val="90000"/>
              </a:lnSpc>
              <a:buFont typeface="Symbol" pitchFamily="18" charset="2"/>
              <a:buChar char="®"/>
            </a:pPr>
            <a:r>
              <a:rPr lang="en-US" dirty="0" smtClean="0"/>
              <a:t>Determine all meteors M</a:t>
            </a:r>
            <a:r>
              <a:rPr lang="en-US" dirty="0" smtClean="0">
                <a:cs typeface="Times New Roman" pitchFamily="18" charset="0"/>
              </a:rPr>
              <a:t>` belonging to R`</a:t>
            </a:r>
          </a:p>
          <a:p>
            <a:pPr lvl="2">
              <a:lnSpc>
                <a:spcPct val="90000"/>
              </a:lnSpc>
              <a:buFont typeface="Symbol" pitchFamily="18" charset="2"/>
              <a:buChar char="®"/>
            </a:pPr>
            <a:r>
              <a:rPr lang="en-US" dirty="0" smtClean="0">
                <a:cs typeface="Times New Roman" pitchFamily="18" charset="0"/>
              </a:rPr>
              <a:t>Accumulate P (M‘ | R) over all possible R and subtract it from the original distribution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cs typeface="Times New Roman" pitchFamily="18" charset="0"/>
              </a:rPr>
              <a:t>End: Reassign the meteors to the radiants and </a:t>
            </a:r>
            <a:r>
              <a:rPr lang="en-US" sz="1600" dirty="0" err="1" smtClean="0">
                <a:cs typeface="Times New Roman" pitchFamily="18" charset="0"/>
              </a:rPr>
              <a:t>recompute</a:t>
            </a:r>
            <a:r>
              <a:rPr lang="en-US" sz="1600" dirty="0" smtClean="0">
                <a:cs typeface="Times New Roman" pitchFamily="18" charset="0"/>
              </a:rPr>
              <a:t> the shower parameters</a:t>
            </a:r>
            <a:endParaRPr lang="en-US" sz="1600" dirty="0" smtClean="0">
              <a:sym typeface="Symbol" pitchFamily="18" charset="2"/>
            </a:endParaRPr>
          </a:p>
          <a:p>
            <a:r>
              <a:rPr lang="en-US" dirty="0" smtClean="0"/>
              <a:t>Connect similar radiants in consecutive sol long intervals.</a:t>
            </a:r>
          </a:p>
          <a:p>
            <a:r>
              <a:rPr lang="en-US" dirty="0" smtClean="0"/>
              <a:t>Compute </a:t>
            </a:r>
            <a:r>
              <a:rPr lang="en-US" dirty="0"/>
              <a:t>r</a:t>
            </a:r>
            <a:r>
              <a:rPr lang="en-US" dirty="0" smtClean="0"/>
              <a:t>adiant position / drift, shower velocity / activity profile.</a:t>
            </a:r>
          </a:p>
          <a:p>
            <a:r>
              <a:rPr lang="en-US" dirty="0" smtClean="0"/>
              <a:t>Match the showers with the MDC list.</a:t>
            </a:r>
            <a:endParaRPr lang="en-US" sz="2800" dirty="0" smtClean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</p:spTree>
    <p:extLst>
      <p:ext uri="{BB962C8B-B14F-4D97-AF65-F5344CB8AC3E}">
        <p14:creationId xmlns:p14="http://schemas.microsoft.com/office/powerpoint/2010/main" val="285753476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C6944EF-DAB6-483E-AF4E-BA658E8838D4}" type="slidenum">
              <a:rPr lang="en-US" sz="1400" smtClean="0"/>
              <a:pPr/>
              <a:t>8</a:t>
            </a:fld>
            <a:r>
              <a:rPr lang="en-US" sz="1400" dirty="0" smtClean="0"/>
              <a:t>/16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2: Meteor </a:t>
            </a:r>
            <a:r>
              <a:rPr lang="de-DE" dirty="0" err="1" smtClean="0"/>
              <a:t>Shower</a:t>
            </a:r>
            <a:r>
              <a:rPr lang="de-DE" dirty="0" smtClean="0"/>
              <a:t> </a:t>
            </a:r>
            <a:r>
              <a:rPr lang="de-DE" dirty="0" err="1" smtClean="0"/>
              <a:t>Analyses</a:t>
            </a:r>
            <a:endParaRPr lang="de-DE" dirty="0" smtClean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726868" cy="4578350"/>
          </a:xfrm>
        </p:spPr>
        <p:txBody>
          <a:bodyPr/>
          <a:lstStyle/>
          <a:p>
            <a:pPr marL="0" lvl="0" indent="0" algn="ctr" fontAlgn="auto">
              <a:buNone/>
            </a:pPr>
            <a:r>
              <a:rPr lang="en-US" u="sng" dirty="0" smtClean="0"/>
              <a:t>Highlights</a:t>
            </a:r>
          </a:p>
          <a:p>
            <a:pPr lvl="0" fontAlgn="auto"/>
            <a:r>
              <a:rPr lang="en-US" dirty="0" smtClean="0"/>
              <a:t>Automated </a:t>
            </a:r>
            <a:r>
              <a:rPr lang="en-US" dirty="0"/>
              <a:t>searches for meteor showers </a:t>
            </a:r>
            <a:r>
              <a:rPr lang="en-US" dirty="0" smtClean="0"/>
              <a:t>in </a:t>
            </a:r>
            <a:r>
              <a:rPr lang="en-US" dirty="0"/>
              <a:t>the optical domain </a:t>
            </a:r>
            <a:r>
              <a:rPr lang="en-US" dirty="0" smtClean="0"/>
              <a:t>covering </a:t>
            </a:r>
            <a:r>
              <a:rPr lang="en-US" dirty="0"/>
              <a:t>all solar </a:t>
            </a:r>
            <a:r>
              <a:rPr lang="en-US" dirty="0" smtClean="0"/>
              <a:t>longitudes.</a:t>
            </a:r>
            <a:endParaRPr lang="de-DE" dirty="0"/>
          </a:p>
          <a:p>
            <a:pPr lvl="0" fontAlgn="auto"/>
            <a:r>
              <a:rPr lang="en-US" dirty="0" smtClean="0"/>
              <a:t>Discovery </a:t>
            </a:r>
            <a:r>
              <a:rPr lang="en-US" dirty="0"/>
              <a:t>of more than 20 unknown meteor </a:t>
            </a:r>
            <a:r>
              <a:rPr lang="en-US" dirty="0" smtClean="0"/>
              <a:t>showers.</a:t>
            </a:r>
            <a:endParaRPr lang="de-DE" dirty="0"/>
          </a:p>
          <a:p>
            <a:pPr lvl="0" fontAlgn="auto"/>
            <a:r>
              <a:rPr lang="en-US" dirty="0" smtClean="0"/>
              <a:t>Confirmation </a:t>
            </a:r>
            <a:r>
              <a:rPr lang="en-US" dirty="0"/>
              <a:t>of </a:t>
            </a:r>
            <a:r>
              <a:rPr lang="en-US" dirty="0" smtClean="0"/>
              <a:t>&gt;100 showers </a:t>
            </a:r>
            <a:r>
              <a:rPr lang="en-US" dirty="0"/>
              <a:t>from the </a:t>
            </a:r>
            <a:r>
              <a:rPr lang="en-US" dirty="0" smtClean="0"/>
              <a:t>MDC </a:t>
            </a:r>
            <a:r>
              <a:rPr lang="en-US" dirty="0"/>
              <a:t>working </a:t>
            </a:r>
            <a:r>
              <a:rPr lang="en-US" dirty="0" smtClean="0"/>
              <a:t>list.</a:t>
            </a:r>
            <a:endParaRPr lang="de-DE" dirty="0"/>
          </a:p>
          <a:p>
            <a:pPr lvl="0" fontAlgn="auto"/>
            <a:r>
              <a:rPr lang="en-US" dirty="0" smtClean="0"/>
              <a:t>Detection of a variability in meteor shower velocity over time.</a:t>
            </a:r>
          </a:p>
          <a:p>
            <a:pPr lvl="0" fontAlgn="auto"/>
            <a:r>
              <a:rPr lang="en-US" dirty="0" smtClean="0"/>
              <a:t>Data import to EDMOND DB.</a:t>
            </a:r>
            <a:endParaRPr lang="de-DE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413635"/>
              </p:ext>
            </p:extLst>
          </p:nvPr>
        </p:nvGraphicFramePr>
        <p:xfrm>
          <a:off x="4680000" y="1368000"/>
          <a:ext cx="4203737" cy="225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625926"/>
              </p:ext>
            </p:extLst>
          </p:nvPr>
        </p:nvGraphicFramePr>
        <p:xfrm>
          <a:off x="4932040" y="3783012"/>
          <a:ext cx="3952760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  <p:sp>
        <p:nvSpPr>
          <p:cNvPr id="11" name="Datumsplatzhalter 4"/>
          <p:cNvSpPr>
            <a:spLocks noGrp="1"/>
          </p:cNvSpPr>
          <p:nvPr>
            <p:ph type="dt" sz="quarter" idx="10"/>
          </p:nvPr>
        </p:nvSpPr>
        <p:spPr>
          <a:xfrm>
            <a:off x="457200" y="6248400"/>
            <a:ext cx="1524000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/>
              <a:t>Meteoroids</a:t>
            </a:r>
            <a:r>
              <a:rPr lang="de-DE" sz="1400" dirty="0" smtClean="0"/>
              <a:t> 2013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400" dirty="0" err="1"/>
              <a:t>Meteoroids</a:t>
            </a:r>
            <a:r>
              <a:rPr lang="de-DE" sz="1400" dirty="0" smtClean="0"/>
              <a:t> 2013</a:t>
            </a:r>
          </a:p>
        </p:txBody>
      </p:sp>
      <p:sp>
        <p:nvSpPr>
          <p:cNvPr id="4100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8F0F9A-76E5-4C92-A160-D18B442FEFB0}" type="slidenum">
              <a:rPr lang="en-US" sz="1400" smtClean="0"/>
              <a:pPr/>
              <a:t>9</a:t>
            </a:fld>
            <a:r>
              <a:rPr lang="en-US" sz="1400" dirty="0" smtClean="0"/>
              <a:t>/16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 2: Meteor </a:t>
            </a:r>
            <a:r>
              <a:rPr lang="de-DE" dirty="0" err="1" smtClean="0"/>
              <a:t>Shower</a:t>
            </a:r>
            <a:r>
              <a:rPr lang="de-DE" dirty="0" smtClean="0"/>
              <a:t> </a:t>
            </a:r>
            <a:r>
              <a:rPr lang="de-DE" dirty="0" err="1" smtClean="0"/>
              <a:t>Analyses</a:t>
            </a:r>
            <a:endParaRPr lang="de-DE" dirty="0" smtClean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84624" y="6248400"/>
            <a:ext cx="6012668" cy="457200"/>
          </a:xfrm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/>
              <a:t>S. Molau, G. </a:t>
            </a:r>
            <a:r>
              <a:rPr lang="en-US" sz="1400" dirty="0" err="1" smtClean="0"/>
              <a:t>Barentsen</a:t>
            </a:r>
            <a:r>
              <a:rPr lang="en-US" sz="1400" dirty="0" smtClean="0"/>
              <a:t>: Status and History of the IMO Video Meteor Network</a:t>
            </a:r>
          </a:p>
        </p:txBody>
      </p:sp>
      <p:pic>
        <p:nvPicPr>
          <p:cNvPr id="9" name="Picture 4" descr="C:\WINDOWS\Win31\WINWORD\DOC\IMC\imo_s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344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371600"/>
            <a:ext cx="3581400" cy="16764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1800" b="1" dirty="0"/>
              <a:t>IMO </a:t>
            </a:r>
            <a:r>
              <a:rPr lang="en-US" sz="1800" b="1" dirty="0" smtClean="0"/>
              <a:t>Network 2009</a:t>
            </a:r>
            <a:endParaRPr lang="en-US" sz="1800" b="1" dirty="0"/>
          </a:p>
          <a:p>
            <a:pPr>
              <a:lnSpc>
                <a:spcPct val="90000"/>
              </a:lnSpc>
            </a:pPr>
            <a:r>
              <a:rPr lang="en-US" sz="1800" dirty="0"/>
              <a:t>Each dot one radiant 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17,000 </a:t>
            </a:r>
            <a:r>
              <a:rPr lang="en-US" sz="1800" dirty="0"/>
              <a:t>radiants with 10-10</a:t>
            </a:r>
            <a:r>
              <a:rPr lang="en-US" sz="1800" baseline="30000" dirty="0"/>
              <a:t>3</a:t>
            </a:r>
            <a:r>
              <a:rPr lang="en-US" sz="1800" dirty="0"/>
              <a:t> met.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Radiant velocity color coded 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Radiants strength intensity coded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1000" y="4267200"/>
            <a:ext cx="3276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DE" sz="1800" b="1" dirty="0"/>
              <a:t>SonotaCo </a:t>
            </a:r>
            <a:r>
              <a:rPr lang="de-DE" sz="1800" b="1" dirty="0" smtClean="0"/>
              <a:t>Network 2009</a:t>
            </a:r>
            <a:endParaRPr lang="de-DE" sz="18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800" dirty="0" err="1"/>
              <a:t>Each</a:t>
            </a:r>
            <a:r>
              <a:rPr lang="de-DE" sz="1800" dirty="0"/>
              <a:t> </a:t>
            </a:r>
            <a:r>
              <a:rPr lang="de-DE" sz="1800" dirty="0" err="1"/>
              <a:t>dot</a:t>
            </a:r>
            <a:r>
              <a:rPr lang="de-DE" sz="1800" dirty="0"/>
              <a:t> </a:t>
            </a:r>
            <a:r>
              <a:rPr lang="de-DE" sz="1800" dirty="0" err="1"/>
              <a:t>one</a:t>
            </a:r>
            <a:r>
              <a:rPr lang="de-DE" sz="1800" dirty="0"/>
              <a:t> </a:t>
            </a:r>
            <a:r>
              <a:rPr lang="de-DE" sz="1800" dirty="0" err="1"/>
              <a:t>orbit</a:t>
            </a:r>
            <a:endParaRPr lang="de-DE" sz="1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800" dirty="0" smtClean="0"/>
              <a:t>39,000 </a:t>
            </a:r>
            <a:r>
              <a:rPr lang="de-DE" sz="1800" dirty="0" err="1"/>
              <a:t>orbits</a:t>
            </a:r>
            <a:endParaRPr lang="de-DE" sz="1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de-DE" sz="1800" dirty="0"/>
              <a:t>Radiant </a:t>
            </a:r>
            <a:r>
              <a:rPr lang="de-DE" sz="1800" dirty="0" err="1"/>
              <a:t>velocity</a:t>
            </a:r>
            <a:r>
              <a:rPr lang="de-DE" sz="1800" dirty="0"/>
              <a:t> </a:t>
            </a:r>
            <a:r>
              <a:rPr lang="de-DE" sz="1800" dirty="0" err="1"/>
              <a:t>color</a:t>
            </a:r>
            <a:r>
              <a:rPr lang="de-DE" sz="1800" dirty="0"/>
              <a:t> </a:t>
            </a:r>
            <a:r>
              <a:rPr lang="de-DE" sz="1800" dirty="0" err="1"/>
              <a:t>coded</a:t>
            </a:r>
            <a:endParaRPr lang="de-DE" sz="16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129426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CCFF66"/>
      </a:dk1>
      <a:lt1>
        <a:srgbClr val="FFFFFF"/>
      </a:lt1>
      <a:dk2>
        <a:srgbClr val="CCFF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AE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">
      <a:dk1>
        <a:srgbClr val="CCFF66"/>
      </a:dk1>
      <a:lt1>
        <a:srgbClr val="FFFFFF"/>
      </a:lt1>
      <a:dk2>
        <a:srgbClr val="CCFF66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AEDA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CCFF66"/>
    </a:dk1>
    <a:lt1>
      <a:srgbClr val="FFFFFF"/>
    </a:lt1>
    <a:dk2>
      <a:srgbClr val="CCFF66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AEDA56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andard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1314</Words>
  <Application>Microsoft Office PowerPoint</Application>
  <PresentationFormat>Bildschirmpräsentation (4:3)</PresentationFormat>
  <Paragraphs>252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Standarddesign</vt:lpstr>
      <vt:lpstr>1_Standarddesign</vt:lpstr>
      <vt:lpstr>Status and History  of the  IMO Video Meteor Network</vt:lpstr>
      <vt:lpstr>Agenda</vt:lpstr>
      <vt:lpstr>What is the IMO Network?</vt:lpstr>
      <vt:lpstr>History &amp; Current Status</vt:lpstr>
      <vt:lpstr>Phase 1: Data Collection</vt:lpstr>
      <vt:lpstr>Phase 2: Meteor Shower Analyses</vt:lpstr>
      <vt:lpstr>Phase 2: Meteor Shower Analyses</vt:lpstr>
      <vt:lpstr>Phase 2: Meteor Shower Analyses</vt:lpstr>
      <vt:lpstr>Phase 2: Meteor Shower Analyses</vt:lpstr>
      <vt:lpstr>Phase 2: Meteor Shower Analyses</vt:lpstr>
      <vt:lpstr>Phase 3: Flux Density Determination</vt:lpstr>
      <vt:lpstr>Phase 3: Flux Density Determination</vt:lpstr>
      <vt:lpstr>Phase 3: Flux Density Determination</vt:lpstr>
      <vt:lpstr>Phase 3: Flux Density Determination</vt:lpstr>
      <vt:lpstr>Conclusions &amp; Acknowledgements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AKM Video Meteor Network</dc:title>
  <dc:creator>Sirko Molau</dc:creator>
  <cp:lastModifiedBy>Sirko Molau</cp:lastModifiedBy>
  <cp:revision>405</cp:revision>
  <cp:lastPrinted>2013-08-13T01:14:48Z</cp:lastPrinted>
  <dcterms:created xsi:type="dcterms:W3CDTF">2001-07-23T19:58:44Z</dcterms:created>
  <dcterms:modified xsi:type="dcterms:W3CDTF">2013-08-26T08:39:27Z</dcterms:modified>
</cp:coreProperties>
</file>